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3" r:id="rId3"/>
    <p:sldId id="274" r:id="rId4"/>
    <p:sldId id="277" r:id="rId5"/>
    <p:sldId id="278" r:id="rId6"/>
    <p:sldId id="279" r:id="rId7"/>
    <p:sldId id="272" r:id="rId8"/>
    <p:sldId id="280" r:id="rId9"/>
    <p:sldId id="281" r:id="rId10"/>
    <p:sldId id="282" r:id="rId11"/>
    <p:sldId id="258" r:id="rId12"/>
    <p:sldId id="259" r:id="rId13"/>
    <p:sldId id="260" r:id="rId14"/>
    <p:sldId id="270" r:id="rId15"/>
    <p:sldId id="271" r:id="rId16"/>
    <p:sldId id="261" r:id="rId17"/>
    <p:sldId id="262" r:id="rId18"/>
    <p:sldId id="263" r:id="rId19"/>
    <p:sldId id="264" r:id="rId20"/>
    <p:sldId id="265" r:id="rId21"/>
    <p:sldId id="266" r:id="rId22"/>
    <p:sldId id="268" r:id="rId23"/>
    <p:sldId id="269" r:id="rId24"/>
    <p:sldId id="257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CA623-52E1-4D94-9602-214578B12104}" type="datetimeFigureOut">
              <a:rPr lang="id-ID" smtClean="0"/>
              <a:pPr/>
              <a:t>22/10/2013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966E3-186D-4FD4-A736-F877FF532A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4CB8E-0C07-439A-BE29-312D5E898F03}" type="datetimeFigureOut">
              <a:rPr lang="id-ID" smtClean="0"/>
              <a:pPr/>
              <a:t>22/10/2013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AB49-97A5-4874-868E-FBDC0C70ABB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t>MRF-TS</a:t>
            </a: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t>MRF-TS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2390C-8C27-475C-904D-C4F675BFBDE2}" type="slidenum">
              <a:rPr/>
              <a:pPr/>
              <a:t>11</a:t>
            </a:fld>
            <a:endParaRPr lang="id-ID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t>MRF-TS</a:t>
            </a: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t>MRF-TS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285C6-5C89-4E83-A875-37D52BBD1BE9}" type="slidenum">
              <a:rPr/>
              <a:pPr/>
              <a:t>17</a:t>
            </a:fld>
            <a:endParaRPr lang="id-ID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BB6F-1E4D-4B34-A114-06EF7865CA65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E568-199D-4955-95DB-0972F9701926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90B1-7995-4F0D-AF2C-DF234C09C363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287-2D01-4016-8994-D2B5B13EE58E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8AB8-9AE2-402A-BBD4-AAA889D911BD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5FAB-F515-478B-9140-F299C2A07340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281D-B63A-448E-9E10-668C41969C5F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A4A1-0429-447E-A9F5-7498D3093892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3D16-784F-4671-A1DD-6045F2B5D45D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F3DB-2C91-4F2B-BFA1-6D970EFF09CF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BEC2-2B9A-4E0F-913B-CBFA29A46E1A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EBE7-4ED7-43DA-836B-773989A426C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PowerPoint_97-2003_Presentation1.pp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rifh.blogdetik.com/ekonomi-kreatif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PENDALAMAN MANAJEMEN LEMBAGA KEUANGAN, MANAJEMEN RESIKO, EKONOMI KREATIF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2237-5385-42BF-93E3-B7F6A5538B5C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    PASAR UANG</a:t>
            </a:r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(</a:t>
            </a:r>
            <a:r>
              <a:rPr lang="en-US" i="1" dirty="0" smtClean="0"/>
              <a:t>On Call</a:t>
            </a:r>
            <a:r>
              <a:rPr lang="en-US" dirty="0" smtClean="0"/>
              <a:t>),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 (</a:t>
            </a:r>
            <a:r>
              <a:rPr lang="en-US" dirty="0" err="1" smtClean="0"/>
              <a:t>Prolongasi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 (</a:t>
            </a:r>
            <a:r>
              <a:rPr lang="en-US" dirty="0" err="1" smtClean="0"/>
              <a:t>Belening</a:t>
            </a:r>
            <a:r>
              <a:rPr lang="en-US" dirty="0" smtClean="0"/>
              <a:t>).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SBI, SBPU, SUN, repurchase Agreement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: Perusahaan bank,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non bank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FFF3-446F-4BE5-AF3E-1CD7309B4F9E}" type="slidenum">
              <a:rPr lang="id-ID"/>
              <a:pPr/>
              <a:t>11</a:t>
            </a:fld>
            <a:endParaRPr lang="id-ID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857232"/>
            <a:ext cx="8305800" cy="4343400"/>
          </a:xfrm>
        </p:spPr>
        <p:txBody>
          <a:bodyPr>
            <a:normAutofit fontScale="92500" lnSpcReduction="10000"/>
          </a:bodyPr>
          <a:lstStyle/>
          <a:p>
            <a:pPr marL="609600" indent="-609600" algn="l"/>
            <a:endParaRPr lang="id-ID" noProof="1" smtClean="0">
              <a:solidFill>
                <a:schemeClr val="tx1"/>
              </a:solidFill>
            </a:endParaRPr>
          </a:p>
          <a:p>
            <a:pPr marL="609600" indent="-609600" algn="l"/>
            <a:r>
              <a:rPr lang="id-ID" b="1" noProof="1" smtClean="0">
                <a:solidFill>
                  <a:schemeClr val="tx1"/>
                </a:solidFill>
              </a:rPr>
              <a:t>MANAJEMEN RESIKO</a:t>
            </a:r>
          </a:p>
          <a:p>
            <a:pPr marL="609600" indent="-609600" algn="l"/>
            <a:r>
              <a:rPr lang="id-ID" noProof="1" smtClean="0">
                <a:solidFill>
                  <a:schemeClr val="tx1"/>
                </a:solidFill>
              </a:rPr>
              <a:t>Tahapan </a:t>
            </a:r>
            <a:r>
              <a:rPr lang="id-ID" noProof="1">
                <a:solidFill>
                  <a:schemeClr val="tx1"/>
                </a:solidFill>
              </a:rPr>
              <a:t>manajemen risiko:</a:t>
            </a:r>
          </a:p>
          <a:p>
            <a:pPr marL="609600" indent="-609600" algn="l">
              <a:buFontTx/>
              <a:buAutoNum type="arabicPeriod"/>
            </a:pPr>
            <a:r>
              <a:rPr lang="id-ID" noProof="1">
                <a:solidFill>
                  <a:schemeClr val="tx1"/>
                </a:solidFill>
              </a:rPr>
              <a:t>Identifiksi risiko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noProof="1">
                <a:solidFill>
                  <a:schemeClr val="tx1"/>
                </a:solidFill>
              </a:rPr>
              <a:t>risiko kredit, risiko pasar dan risiko operasional</a:t>
            </a:r>
          </a:p>
          <a:p>
            <a:pPr marL="609600" indent="-609600" algn="l">
              <a:buFontTx/>
              <a:buAutoNum type="arabicPeriod"/>
            </a:pPr>
            <a:r>
              <a:rPr lang="en-US" noProof="1">
                <a:solidFill>
                  <a:schemeClr val="tx1"/>
                </a:solidFill>
              </a:rPr>
              <a:t>Mengukur risiko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noProof="1">
                <a:solidFill>
                  <a:schemeClr val="tx1"/>
                </a:solidFill>
              </a:rPr>
              <a:t>deviasi standar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noProof="1">
                <a:solidFill>
                  <a:schemeClr val="tx1"/>
                </a:solidFill>
              </a:rPr>
              <a:t>varians 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value at risk</a:t>
            </a:r>
            <a:r>
              <a:rPr lang="en-US" dirty="0">
                <a:solidFill>
                  <a:schemeClr val="tx1"/>
                </a:solidFill>
              </a:rPr>
              <a:t> (VAR)</a:t>
            </a:r>
            <a:endParaRPr lang="en-US" noProof="1">
              <a:solidFill>
                <a:schemeClr val="tx1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noProof="1">
                <a:solidFill>
                  <a:schemeClr val="tx1"/>
                </a:solidFill>
              </a:rPr>
              <a:t>Memanajemeni risiko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i="1" dirty="0">
                <a:solidFill>
                  <a:schemeClr val="tx1"/>
                </a:solidFill>
              </a:rPr>
              <a:t>self insurance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hedging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noProof="1">
                <a:solidFill>
                  <a:schemeClr val="tx1"/>
                </a:solidFill>
              </a:rPr>
              <a:t>dan transfer risiko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521F-89D9-4AD2-82C1-28597632A254}" type="datetime1">
              <a:rPr lang="id-ID" smtClean="0"/>
              <a:pPr/>
              <a:t>22/10/2013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9A46-E4A2-42F6-A060-3BB21FBA605C}" type="datetime1">
              <a:rPr lang="id-ID" noProof="1" smtClean="0"/>
              <a:pPr/>
              <a:t>22/10/2013</a:t>
            </a:fld>
            <a:endParaRPr 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0731-0D6B-4BD2-9585-2F2068937E6C}" type="slidenum">
              <a:rPr lang="id-ID"/>
              <a:pPr/>
              <a:t>12</a:t>
            </a:fld>
            <a:endParaRPr lang="id-ID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d-ID" noProof="1"/>
              <a:t>Klasifiksi Risiko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noProof="1"/>
              <a:t>Risiko pasar adalah risiko (kerugian) karena pergerakan harga (yang takdiinginkan dan tak terantisipasi). Faktor harga: harga saham, nilai tukar dan suku bunga.</a:t>
            </a:r>
          </a:p>
          <a:p>
            <a:pPr>
              <a:lnSpc>
                <a:spcPct val="90000"/>
              </a:lnSpc>
            </a:pPr>
            <a:r>
              <a:rPr lang="id-ID" noProof="1"/>
              <a:t>Risiko kredit (</a:t>
            </a:r>
            <a:r>
              <a:rPr lang="id-ID" i="1" noProof="1"/>
              <a:t>default</a:t>
            </a:r>
            <a:r>
              <a:rPr lang="en-US" i="1"/>
              <a:t> </a:t>
            </a:r>
            <a:r>
              <a:rPr lang="en-US" noProof="1"/>
              <a:t>atau gagal bayar) adalah risiko karena mitra transaksi gagal bayar.</a:t>
            </a:r>
          </a:p>
          <a:p>
            <a:pPr>
              <a:lnSpc>
                <a:spcPct val="90000"/>
              </a:lnSpc>
            </a:pPr>
            <a:r>
              <a:rPr lang="en-US" noProof="1"/>
              <a:t>Risiko operasional adalah risiko karena kegagalan (kesalahan) orang, proses (penentuan harga), sistem (mati listrik) dan faktor eksternal (gempa).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C60E-BE0C-47EF-B376-EBA1AE7D69ED}" type="datetime1">
              <a:rPr lang="id-ID" noProof="1" smtClean="0"/>
              <a:pPr/>
              <a:t>22/10/2013</a:t>
            </a:fld>
            <a:endParaRPr 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052A-A7B3-4FCD-BB25-ED70D3AB377A}" type="slidenum">
              <a:rPr lang="id-ID"/>
              <a:pPr/>
              <a:t>13</a:t>
            </a:fld>
            <a:endParaRPr 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noProof="1"/>
              <a:t>Ukuran Risiko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d-ID" noProof="1"/>
              <a:t>Risiko: potensi kerugian (penurunan nilai aset) karena kejadian yang tak dikehendaki. </a:t>
            </a:r>
          </a:p>
          <a:p>
            <a:pPr algn="just">
              <a:lnSpc>
                <a:spcPct val="90000"/>
              </a:lnSpc>
            </a:pPr>
            <a:r>
              <a:rPr lang="id-ID" noProof="1"/>
              <a:t>Ukuran (tradisional) risiko aset: </a:t>
            </a:r>
            <a:r>
              <a:rPr lang="id-ID" b="1" noProof="1"/>
              <a:t>volatilitas</a:t>
            </a:r>
            <a:r>
              <a:rPr lang="id-ID" noProof="1"/>
              <a:t> perubahan nilai aset.</a:t>
            </a:r>
          </a:p>
          <a:p>
            <a:pPr algn="just">
              <a:lnSpc>
                <a:spcPct val="90000"/>
              </a:lnSpc>
            </a:pPr>
            <a:r>
              <a:rPr lang="id-ID" noProof="1"/>
              <a:t>Ukuran volatilitas: deviasi standar atau varians</a:t>
            </a:r>
          </a:p>
          <a:p>
            <a:pPr algn="just">
              <a:lnSpc>
                <a:spcPct val="90000"/>
              </a:lnSpc>
            </a:pPr>
            <a:r>
              <a:rPr lang="id-ID" noProof="1"/>
              <a:t>Ukuran risiko yang relatif baru: </a:t>
            </a:r>
            <a:r>
              <a:rPr lang="id-ID" b="1" noProof="1"/>
              <a:t>Value at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T. Sunaryo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Manajemen Risiko Finansial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1DE26-B236-4EC9-AD20-39C257A2BC57}" type="slidenum">
              <a:rPr lang="id-ID"/>
              <a:pPr/>
              <a:t>14</a:t>
            </a:fld>
            <a:endParaRPr lang="id-ID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id-ID" noProof="1"/>
              <a:t>Manajemen Risiko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 i="1" noProof="1"/>
              <a:t>Self insurance</a:t>
            </a:r>
            <a:r>
              <a:rPr lang="id-ID" sz="2800" noProof="1"/>
              <a:t>: menyediakan dana cadangan sebesar VAR posisi finansial.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 noProof="1"/>
          </a:p>
          <a:p>
            <a:pPr>
              <a:lnSpc>
                <a:spcPct val="90000"/>
              </a:lnSpc>
            </a:pPr>
            <a:r>
              <a:rPr lang="en-US" sz="2800" i="1" noProof="1"/>
              <a:t>Hedging</a:t>
            </a:r>
            <a:r>
              <a:rPr lang="en-US" sz="2800" noProof="1"/>
              <a:t> (lindung nilai): mengurangi risiko sebuah posisi finansial dengan menggunakan instrumen </a:t>
            </a:r>
            <a:r>
              <a:rPr lang="en-US" sz="2800" i="1" noProof="1"/>
              <a:t>hedging</a:t>
            </a:r>
            <a:r>
              <a:rPr lang="en-US" sz="2800" noProof="1"/>
              <a:t>.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 noProof="1"/>
          </a:p>
          <a:p>
            <a:pPr>
              <a:lnSpc>
                <a:spcPct val="90000"/>
              </a:lnSpc>
            </a:pPr>
            <a:r>
              <a:rPr lang="en-US" sz="2800" noProof="1"/>
              <a:t>Mentransfer risiko posisi finansial ke pihak lain</a:t>
            </a:r>
            <a:r>
              <a:rPr lang="en-US" sz="2800"/>
              <a:t>. Transfer </a:t>
            </a:r>
            <a:r>
              <a:rPr lang="en-US" sz="2800" noProof="1"/>
              <a:t>risiko biasanya untuk risiko kredit dan risiko operasional. </a:t>
            </a:r>
          </a:p>
          <a:p>
            <a:pPr>
              <a:lnSpc>
                <a:spcPct val="90000"/>
              </a:lnSpc>
            </a:pPr>
            <a:endParaRPr lang="en-US" sz="28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T. Sunaryo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Manajemen Risiko Finansial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3090-38B5-423F-9DB3-537B0DD4DDAB}" type="slidenum">
              <a:rPr lang="id-ID"/>
              <a:pPr/>
              <a:t>15</a:t>
            </a:fld>
            <a:endParaRPr lang="id-ID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Hedging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id-ID" i="1" noProof="1"/>
              <a:t>Hedging</a:t>
            </a:r>
            <a:r>
              <a:rPr lang="id-ID" noProof="1"/>
              <a:t> (lindung nilai) </a:t>
            </a:r>
            <a:r>
              <a:rPr lang="id-ID" b="1" noProof="1"/>
              <a:t>sebuah posisi  finansial</a:t>
            </a:r>
            <a:r>
              <a:rPr lang="id-ID" noProof="1"/>
              <a:t> adalah upaya menurunkan risiko dengan mengambil </a:t>
            </a:r>
            <a:r>
              <a:rPr lang="id-ID" b="1" noProof="1"/>
              <a:t>posisi finansial lain, </a:t>
            </a:r>
            <a:r>
              <a:rPr lang="id-ID" noProof="1"/>
              <a:t>sehingga potensi kerugian pada posisi yang pertama ditutupi dengan keuntungan posisi yang kedua.</a:t>
            </a:r>
          </a:p>
          <a:p>
            <a:r>
              <a:rPr lang="id-ID" noProof="1"/>
              <a:t>Investor (lembaga finansial) akan melakukan </a:t>
            </a:r>
            <a:r>
              <a:rPr lang="id-ID" i="1" noProof="1"/>
              <a:t>hedging</a:t>
            </a:r>
            <a:r>
              <a:rPr lang="id-ID" noProof="1"/>
              <a:t> bila posisi finansial mereka diperkirakan berpotensi mengalami kerugian (berisiko) relatif besar.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4FC9-F9B9-4426-956B-EA3FED78910B}" type="datetime1">
              <a:rPr lang="id-ID" noProof="1" smtClean="0"/>
              <a:pPr/>
              <a:t>22/10/2013</a:t>
            </a:fld>
            <a:endParaRPr 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9B0E-C39D-4140-B518-F0C2C54E68B0}" type="slidenum">
              <a:rPr lang="id-ID"/>
              <a:pPr/>
              <a:t>16</a:t>
            </a:fld>
            <a:endParaRPr lang="id-ID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at Risk (VAR)</a:t>
            </a:r>
            <a:endParaRPr lang="en-US" noProof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05200"/>
          </a:xfrm>
        </p:spPr>
        <p:txBody>
          <a:bodyPr/>
          <a:lstStyle/>
          <a:p>
            <a:r>
              <a:rPr lang="id-ID" noProof="1"/>
              <a:t>VAR sebuah aset adalah kerugian sebesar beberapa kali (misalnya 2,33) deviasi standar perubahan nilai aset. (Definisi ini mengasumsikan bahwa perubahan nilai aset menyebar normal).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4A9C-C3E4-496A-B5F6-EE10BF90196C}" type="datetime1">
              <a:rPr lang="id-ID" noProof="1" smtClean="0"/>
              <a:pPr/>
              <a:t>22/10/2013</a:t>
            </a:fld>
            <a:endParaRPr lang="en-US" noProof="1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E789-5196-4177-A922-AB6D64DBAAD9}" type="slidenum">
              <a:rPr lang="id-ID"/>
              <a:pPr/>
              <a:t>17</a:t>
            </a:fld>
            <a:endParaRPr lang="id-ID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68610" name="Presentation" r:id="rId4" imgW="5283682" imgH="3962533" progId="PowerPoint.Show.8">
              <p:embed/>
            </p:oleObj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050" y="0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noProof="1"/>
              <a:t>Ilustrasi VAR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E90D-811A-48A5-9959-96AB6BF0BD0E}" type="datetime1">
              <a:rPr lang="id-ID" noProof="1" smtClean="0"/>
              <a:pPr/>
              <a:t>22/10/2013</a:t>
            </a:fld>
            <a:endParaRPr lang="en-US" noProof="1"/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4C8-81FE-4324-9DAD-D86A59DDEBFC}" type="slidenum">
              <a:rPr lang="id-ID"/>
              <a:pPr/>
              <a:t>18</a:t>
            </a:fld>
            <a:endParaRPr lang="id-ID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885950" y="2895600"/>
            <a:ext cx="2889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885950" y="2895600"/>
          <a:ext cx="152400" cy="142875"/>
        </p:xfrm>
        <a:graphic>
          <a:graphicData uri="http://schemas.openxmlformats.org/presentationml/2006/ole">
            <p:oleObj spid="_x0000_s69634" name="Equation" r:id="rId3" imgW="152334" imgH="139639" progId="Equation.3">
              <p:embed/>
            </p:oleObj>
          </a:graphicData>
        </a:graphic>
      </p:graphicFrame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0" y="2362200"/>
          <a:ext cx="9144000" cy="1447801"/>
        </p:xfrm>
        <a:graphic>
          <a:graphicData uri="http://schemas.openxmlformats.org/drawingml/2006/table">
            <a:tbl>
              <a:tblPr/>
              <a:tblGrid>
                <a:gridCol w="492125"/>
                <a:gridCol w="950913"/>
                <a:gridCol w="950912"/>
                <a:gridCol w="950913"/>
                <a:gridCol w="952500"/>
                <a:gridCol w="1050925"/>
                <a:gridCol w="857250"/>
                <a:gridCol w="952500"/>
                <a:gridCol w="954087"/>
                <a:gridCol w="1031875"/>
              </a:tblGrid>
              <a:tr h="398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Confidence Level (%)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99,99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97,72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84,13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-3,715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-3,090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-2,326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-2,000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1,960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-1,645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-1,282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-1,000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-0,000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4378" name="Object 42"/>
          <p:cNvGraphicFramePr>
            <a:graphicFrameLocks noChangeAspect="1"/>
          </p:cNvGraphicFramePr>
          <p:nvPr/>
        </p:nvGraphicFramePr>
        <p:xfrm>
          <a:off x="0" y="3357563"/>
          <a:ext cx="381000" cy="357187"/>
        </p:xfrm>
        <a:graphic>
          <a:graphicData uri="http://schemas.openxmlformats.org/presentationml/2006/ole">
            <p:oleObj spid="_x0000_s69635" name="Equation" r:id="rId4" imgW="152334" imgH="139639" progId="Equation.3">
              <p:embed/>
            </p:oleObj>
          </a:graphicData>
        </a:graphic>
      </p:graphicFrame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1593850" y="1447800"/>
            <a:ext cx="587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 noProof="1"/>
              <a:t>Kuantil (persentil) bawah distribusi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7185-8505-4294-BD39-12D33DF12A49}" type="datetime1">
              <a:rPr lang="id-ID" noProof="1" smtClean="0"/>
              <a:pPr/>
              <a:t>22/10/2013</a:t>
            </a:fld>
            <a:endParaRPr lang="en-US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D7F9-4016-45D9-9965-436BFA2A04B3}" type="slidenum">
              <a:rPr lang="id-ID"/>
              <a:pPr/>
              <a:t>19</a:t>
            </a:fld>
            <a:endParaRPr lang="id-ID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d-ID"/>
              <a:t>Intuisi </a:t>
            </a:r>
            <a:r>
              <a:rPr lang="id-ID" noProof="1"/>
              <a:t>Ilustrasi </a:t>
            </a:r>
            <a:r>
              <a:rPr lang="en-US"/>
              <a:t>VAR</a:t>
            </a:r>
            <a:endParaRPr lang="id-ID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d-ID"/>
              <a:t>Kerugian mempunyai distribusi </a:t>
            </a:r>
            <a:r>
              <a:rPr lang="en-US"/>
              <a:t>normal</a:t>
            </a:r>
            <a:r>
              <a:rPr lang="id-ID"/>
              <a:t>.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noProof="1"/>
              <a:t>Peluang investor menderita kerugian lebih dari 30 adalah 1%.</a:t>
            </a:r>
          </a:p>
          <a:p>
            <a:pPr>
              <a:lnSpc>
                <a:spcPct val="90000"/>
              </a:lnSpc>
            </a:pPr>
            <a:r>
              <a:rPr lang="en-US" noProof="1"/>
              <a:t>Peluang investor menderita kerugian tidak lebih dari 30 adalah 99</a:t>
            </a:r>
            <a:r>
              <a:rPr lang="en-US"/>
              <a:t>%.</a:t>
            </a:r>
          </a:p>
          <a:p>
            <a:pPr>
              <a:lnSpc>
                <a:spcPct val="90000"/>
              </a:lnSpc>
            </a:pPr>
            <a:r>
              <a:rPr lang="en-US" noProof="1"/>
              <a:t>Bila investor menyediakan </a:t>
            </a:r>
            <a:r>
              <a:rPr lang="en-US" b="1" noProof="1"/>
              <a:t>dana cadangan</a:t>
            </a:r>
            <a:r>
              <a:rPr lang="en-US" noProof="1"/>
              <a:t> 30, investor bisa merasa aman dengan peluang 99%.</a:t>
            </a:r>
          </a:p>
          <a:p>
            <a:pPr>
              <a:lnSpc>
                <a:spcPct val="90000"/>
              </a:lnSpc>
            </a:pPr>
            <a:r>
              <a:rPr lang="id-ID"/>
              <a:t>VAR tidak mengukur kerugian maksimal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4000" b="1" smtClean="0"/>
              <a:t>LEMBAGA KEUANGAN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smtClean="0"/>
              <a:t>Pengertian :</a:t>
            </a:r>
            <a:r>
              <a:rPr lang="en-US" b="1" smtClean="0"/>
              <a:t> </a:t>
            </a:r>
          </a:p>
          <a:p>
            <a:pPr algn="just"/>
            <a:r>
              <a:rPr lang="en-US" sz="2400" smtClean="0"/>
              <a:t>Adalah badan usaha yang kekayaannya terutama dalam bentuk aset keuangan (financial asset) atau tagihan (claims) dibandingkan aset non-finansial atau aset riil (non financial assets)</a:t>
            </a:r>
            <a:endParaRPr lang="en-US" smtClean="0"/>
          </a:p>
          <a:p>
            <a:pPr algn="just">
              <a:buFontTx/>
              <a:buNone/>
            </a:pPr>
            <a:r>
              <a:rPr lang="en-US" sz="2400" b="1" smtClean="0"/>
              <a:t>Jenis aset financial :</a:t>
            </a:r>
            <a:endParaRPr lang="en-US" b="1" smtClean="0"/>
          </a:p>
          <a:p>
            <a:pPr algn="just">
              <a:lnSpc>
                <a:spcPct val="70000"/>
              </a:lnSpc>
            </a:pPr>
            <a:r>
              <a:rPr lang="en-US" sz="2400" smtClean="0"/>
              <a:t>U a n g</a:t>
            </a:r>
          </a:p>
          <a:p>
            <a:pPr algn="just">
              <a:lnSpc>
                <a:spcPct val="60000"/>
              </a:lnSpc>
            </a:pPr>
            <a:r>
              <a:rPr lang="en-US" sz="2400" smtClean="0"/>
              <a:t>S a h a m, </a:t>
            </a:r>
            <a:endParaRPr lang="en-US" sz="2800" smtClean="0"/>
          </a:p>
          <a:p>
            <a:pPr algn="just">
              <a:lnSpc>
                <a:spcPct val="70000"/>
              </a:lnSpc>
            </a:pPr>
            <a:r>
              <a:rPr lang="en-US" sz="2400" smtClean="0"/>
              <a:t>Instrumen Utang negotiable (obligasi, promes, Commercial Paper) Instrumen Utang non-negotiable (Buku Tabungan, Deposito Berjangka)</a:t>
            </a:r>
          </a:p>
          <a:p>
            <a:pPr algn="just">
              <a:lnSpc>
                <a:spcPct val="70000"/>
              </a:lnSpc>
            </a:pPr>
            <a:r>
              <a:rPr lang="en-US" sz="2400" smtClean="0"/>
              <a:t>Klaim kontijensi (contingent claims) seperti warrant, obligasi konversi, kontrak berjangka dan transaksi derivatif lainnya.</a:t>
            </a:r>
          </a:p>
          <a:p>
            <a:pPr algn="just"/>
            <a:endParaRPr lang="en-US" sz="2400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T. Sunaryo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Manajemen Risiko Finansial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99B5-D97B-4A2E-9EB4-35FC63AB3C8F}" type="slidenum">
              <a:rPr lang="id-ID"/>
              <a:pPr/>
              <a:t>20</a:t>
            </a:fld>
            <a:endParaRPr lang="id-ID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d-ID" noProof="1"/>
              <a:t>Mengukur VAR Saham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114800"/>
          </a:xfrm>
        </p:spPr>
        <p:txBody>
          <a:bodyPr>
            <a:normAutofit lnSpcReduction="10000"/>
          </a:bodyPr>
          <a:lstStyle/>
          <a:p>
            <a:r>
              <a:rPr lang="en-US" sz="2800" b="1"/>
              <a:t>Cara 1</a:t>
            </a:r>
          </a:p>
          <a:p>
            <a:r>
              <a:rPr lang="en-US" sz="2800" noProof="1"/>
              <a:t>Tentukan horison VAR, misalnya harian</a:t>
            </a:r>
          </a:p>
          <a:p>
            <a:r>
              <a:rPr lang="en-US" sz="2800" noProof="1"/>
              <a:t>Kumpulkan data harga saham </a:t>
            </a:r>
          </a:p>
          <a:p>
            <a:r>
              <a:rPr lang="en-US" sz="2800" noProof="1"/>
              <a:t>Hitung perubahan harga saham harian</a:t>
            </a:r>
          </a:p>
          <a:p>
            <a:r>
              <a:rPr lang="en-US" sz="2800" noProof="1"/>
              <a:t>Hitung standar deviasi perubahan harga saham harian</a:t>
            </a:r>
          </a:p>
          <a:p>
            <a:r>
              <a:rPr lang="en-US" sz="2800" noProof="1"/>
              <a:t>Tentukan nilai alpha dari VAR</a:t>
            </a:r>
            <a:r>
              <a:rPr lang="en-US" sz="2800"/>
              <a:t>, </a:t>
            </a:r>
            <a:r>
              <a:rPr lang="en-US" sz="2800" noProof="1"/>
              <a:t>misalnya </a:t>
            </a:r>
            <a:r>
              <a:rPr lang="en-US" sz="2800"/>
              <a:t>2,326</a:t>
            </a:r>
            <a:endParaRPr lang="en-US" sz="2800" noProof="1"/>
          </a:p>
          <a:p>
            <a:r>
              <a:rPr lang="en-US" sz="2800" noProof="1"/>
              <a:t>VAR sama dengan alpha dikalikan deviasi standar perubahan harga saham dikalikan jumlah lembar saham.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T. Sunaryo</a:t>
            </a:r>
            <a:endParaRPr lang="en-US" noProof="1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Manajemen Risiko Finansial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7B94-38A6-4C37-BD2F-1F4AB91608E0}" type="slidenum">
              <a:rPr lang="id-ID"/>
              <a:pPr/>
              <a:t>21</a:t>
            </a:fld>
            <a:endParaRPr lang="id-ID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d-ID" noProof="1"/>
              <a:t>Mengukur VAR Saham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191000"/>
          </a:xfrm>
        </p:spPr>
        <p:txBody>
          <a:bodyPr/>
          <a:lstStyle/>
          <a:p>
            <a:r>
              <a:rPr lang="en-US" sz="2800" b="1"/>
              <a:t>Cara 2</a:t>
            </a:r>
          </a:p>
          <a:p>
            <a:r>
              <a:rPr lang="en-US" sz="2800" noProof="1"/>
              <a:t>Tentukan horison VAR, misalnya harian</a:t>
            </a:r>
          </a:p>
          <a:p>
            <a:r>
              <a:rPr lang="en-US" sz="2800" noProof="1"/>
              <a:t>Kumpulkan data harga saham </a:t>
            </a:r>
          </a:p>
          <a:p>
            <a:r>
              <a:rPr lang="en-US" sz="2800" noProof="1"/>
              <a:t>Hitung </a:t>
            </a:r>
            <a:r>
              <a:rPr lang="en-US" sz="2800" b="1" noProof="1"/>
              <a:t>perubahan nilai</a:t>
            </a:r>
            <a:r>
              <a:rPr lang="en-US" sz="2800"/>
              <a:t> </a:t>
            </a:r>
            <a:r>
              <a:rPr lang="en-US" sz="2800" noProof="1"/>
              <a:t>saham harian</a:t>
            </a:r>
          </a:p>
          <a:p>
            <a:r>
              <a:rPr lang="en-US" sz="2800" noProof="1"/>
              <a:t>Hitung standar deviasi perubahan </a:t>
            </a:r>
            <a:r>
              <a:rPr lang="en-US" sz="2800" b="1" noProof="1"/>
              <a:t>nilai</a:t>
            </a:r>
            <a:r>
              <a:rPr lang="en-US" sz="2800" noProof="1"/>
              <a:t> saham harian</a:t>
            </a:r>
          </a:p>
          <a:p>
            <a:r>
              <a:rPr lang="en-US" sz="2800" noProof="1"/>
              <a:t>Tentukan nilai alpha dari VAR</a:t>
            </a:r>
            <a:r>
              <a:rPr lang="en-US" sz="2800"/>
              <a:t>, </a:t>
            </a:r>
            <a:r>
              <a:rPr lang="en-US" sz="2800" noProof="1"/>
              <a:t>misalnya </a:t>
            </a:r>
            <a:r>
              <a:rPr lang="en-US" sz="2800"/>
              <a:t>2,326</a:t>
            </a:r>
            <a:endParaRPr lang="en-US" sz="2800" noProof="1"/>
          </a:p>
          <a:p>
            <a:r>
              <a:rPr lang="en-US" sz="2800" noProof="1"/>
              <a:t>VAR sama dengan alpha dikalikan deviasi standar perubahan </a:t>
            </a:r>
            <a:r>
              <a:rPr lang="en-US" sz="2800" b="1" noProof="1"/>
              <a:t>nilai</a:t>
            </a:r>
            <a:r>
              <a:rPr lang="en-US" sz="2800" noProof="1"/>
              <a:t> saham.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05000" y="6096000"/>
            <a:ext cx="507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</a:t>
            </a:r>
            <a:r>
              <a:rPr lang="en-US" b="1" noProof="1"/>
              <a:t>Ilustrasi</a:t>
            </a:r>
            <a:r>
              <a:rPr lang="en-US" b="1"/>
              <a:t> </a:t>
            </a:r>
            <a:r>
              <a:rPr lang="en-US" b="1" noProof="1"/>
              <a:t>Penghitungan VAR Saham)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T. Sunaryo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Manajemen Risiko Finansial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929F-81C1-4EE6-B3DA-4A2C6BD7043A}" type="slidenum">
              <a:rPr lang="id-ID"/>
              <a:pPr/>
              <a:t>22</a:t>
            </a:fld>
            <a:endParaRPr lang="id-ID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d-ID" sz="4000" noProof="1"/>
              <a:t>Mengukur VAR Nilai Tukar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(</a:t>
            </a:r>
            <a:r>
              <a:rPr lang="en-US" sz="4000" noProof="1"/>
              <a:t>Mengukur VAR $1</a:t>
            </a:r>
            <a:r>
              <a:rPr lang="en-US" sz="4000"/>
              <a:t>)</a:t>
            </a:r>
            <a:r>
              <a:rPr lang="en-US" sz="4000" noProof="1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id-ID" noProof="1"/>
              <a:t>Perubahan nilai $1dalam Rupiah sama dengan perubahan nilai tukar (harga) $1 dalam Rupiah.</a:t>
            </a:r>
          </a:p>
          <a:p>
            <a:r>
              <a:rPr lang="id-ID" noProof="1"/>
              <a:t>VAR($1)-99% sama dengan 2,33 kali deviasi standar perubahan nilai tukar (harga) $1 dalam Rupiah.</a:t>
            </a:r>
          </a:p>
          <a:p>
            <a:r>
              <a:rPr lang="id-ID" noProof="1"/>
              <a:t>VAR($100)-99% sama dengan 2,33 kali deviasi standar perubahan nilai $100 dalam Rupiah.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T. Sunaryo</a:t>
            </a:r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Manajemen Risiko Finansial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D800-62B0-4184-90F6-D7966408F88B}" type="slidenum">
              <a:rPr lang="id-ID"/>
              <a:pPr/>
              <a:t>23</a:t>
            </a:fld>
            <a:endParaRPr lang="id-ID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noProof="1"/>
              <a:t>Mengukur VAR Bond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noProof="1"/>
              <a:t>VAR sebuah bond sama dengan alpha kali volatilitas perubahan</a:t>
            </a:r>
            <a:r>
              <a:rPr lang="en-US"/>
              <a:t> </a:t>
            </a:r>
            <a:r>
              <a:rPr lang="en-US" noProof="1"/>
              <a:t>nilai bond</a:t>
            </a:r>
            <a:endParaRPr lang="en-US"/>
          </a:p>
          <a:p>
            <a:endParaRPr lang="en-US"/>
          </a:p>
          <a:p>
            <a:r>
              <a:rPr lang="en-US" noProof="1"/>
              <a:t>Perhatikan bahwa nilai bond bergantung pada tingkat suku bunga. Dikatakan bahwa faktor risiko bond adalah suku bunga.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Kreatif</a:t>
            </a:r>
            <a:endParaRPr lang="id-ID" sz="2400" dirty="0" smtClean="0"/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>
                <a:hlinkClick r:id="rId2"/>
              </a:rPr>
              <a:t>Ekonomi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 err="1" smtClean="0">
                <a:hlinkClick r:id="rId2"/>
              </a:rPr>
              <a:t>Kreatif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era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mengintensifkan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mengandalkan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stock of knowledge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(SDM)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ekonominya</a:t>
            </a:r>
            <a:r>
              <a:rPr lang="en-US" sz="2400" dirty="0" smtClean="0"/>
              <a:t>.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seiring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tadinya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(SDA)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SDM, </a:t>
            </a:r>
            <a:r>
              <a:rPr lang="en-US" sz="2400" dirty="0" err="1" smtClean="0"/>
              <a:t>dari</a:t>
            </a:r>
            <a:r>
              <a:rPr lang="en-US" sz="2400" dirty="0" smtClean="0"/>
              <a:t> era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era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F814-207F-40AC-9906-635D23EEB8E2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Alvin Toffler (1980)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.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diprediksikan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kreatif</a:t>
            </a:r>
            <a:r>
              <a:rPr lang="en-US" b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26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00034" y="2214554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Agricultural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298" y="2285992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Industrial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0562" y="2214554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Information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43702" y="2214554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Creative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28662" y="3357562"/>
            <a:ext cx="6715172" cy="158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0034" y="1357298"/>
            <a:ext cx="178595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Ekonomi Pertanian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14612" y="1428736"/>
            <a:ext cx="178595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Ekonomi 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Industri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4876" y="1357298"/>
            <a:ext cx="178595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Ekonomi Informasi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702" y="1428736"/>
            <a:ext cx="178595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Ekonomi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Kreatif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86050" y="3714752"/>
            <a:ext cx="314327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time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/>
              <a:t>     </a:t>
            </a:r>
            <a:r>
              <a:rPr lang="en-US" sz="2400" dirty="0" smtClean="0"/>
              <a:t>Di Indonesia, </a:t>
            </a:r>
            <a:r>
              <a:rPr lang="en-US" sz="2400" dirty="0" err="1" smtClean="0"/>
              <a:t>gaung</a:t>
            </a:r>
            <a:r>
              <a:rPr lang="en-US" sz="2400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Kreatif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terdengar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saing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global.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Perindustrian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Usaha Kecil </a:t>
            </a:r>
            <a:r>
              <a:rPr lang="en-US" sz="2400" dirty="0" err="1" smtClean="0"/>
              <a:t>Menengah</a:t>
            </a:r>
            <a:r>
              <a:rPr lang="en-US" sz="2400" dirty="0" smtClean="0"/>
              <a:t> (UKM)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didukung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KADIN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Indonesia Design Power 2006 2010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menyadari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meluncurkan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biru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ekonomi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kreatif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>
              <a:buNone/>
            </a:pP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kota-kota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tercepat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era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 </a:t>
            </a:r>
            <a:r>
              <a:rPr lang="en-US" dirty="0" err="1" smtClean="0"/>
              <a:t>Ramalan</a:t>
            </a:r>
            <a:r>
              <a:rPr lang="en-US" dirty="0" smtClean="0"/>
              <a:t> Richard Florida (2004)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Solo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Wisata</a:t>
            </a:r>
            <a:r>
              <a:rPr lang="en-US" dirty="0" smtClean="0"/>
              <a:t> </a:t>
            </a:r>
            <a:r>
              <a:rPr lang="en-US" dirty="0" err="1" smtClean="0"/>
              <a:t>Kuliner</a:t>
            </a:r>
            <a:r>
              <a:rPr lang="en-US" dirty="0" smtClean="0"/>
              <a:t>,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/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Kota Bandung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distro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factory </a:t>
            </a:r>
            <a:r>
              <a:rPr lang="en-US" i="1" dirty="0" err="1" smtClean="0"/>
              <a:t>outletnya</a:t>
            </a:r>
            <a:r>
              <a:rPr lang="en-US" i="1" dirty="0" smtClean="0"/>
              <a:t>, </a:t>
            </a:r>
            <a:r>
              <a:rPr lang="en-US" dirty="0" smtClean="0"/>
              <a:t>Kota </a:t>
            </a:r>
            <a:r>
              <a:rPr lang="en-US" dirty="0" err="1" smtClean="0"/>
              <a:t>Jember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Jember</a:t>
            </a:r>
            <a:r>
              <a:rPr lang="en-US" i="1" dirty="0" smtClean="0"/>
              <a:t> Fashion </a:t>
            </a:r>
            <a:r>
              <a:rPr lang="en-US" i="1" dirty="0" err="1" smtClean="0"/>
              <a:t>Festival</a:t>
            </a:r>
            <a:r>
              <a:rPr lang="en-US" dirty="0" err="1" smtClean="0"/>
              <a:t>nya</a:t>
            </a:r>
            <a:r>
              <a:rPr lang="en-US" i="1" dirty="0" smtClean="0"/>
              <a:t> </a:t>
            </a:r>
            <a:r>
              <a:rPr lang="en-US" dirty="0" smtClean="0"/>
              <a:t>   </a:t>
            </a:r>
            <a:r>
              <a:rPr lang="en-US" dirty="0" err="1" smtClean="0"/>
              <a:t>atau</a:t>
            </a:r>
            <a:r>
              <a:rPr lang="en-US" dirty="0" smtClean="0"/>
              <a:t>  </a:t>
            </a:r>
            <a:r>
              <a:rPr lang="en-US" dirty="0" err="1" smtClean="0"/>
              <a:t>bagaimana</a:t>
            </a:r>
            <a:r>
              <a:rPr lang="en-US" dirty="0" smtClean="0"/>
              <a:t> Kota Bangkok </a:t>
            </a:r>
            <a:r>
              <a:rPr lang="en-US" dirty="0" err="1" smtClean="0"/>
              <a:t>mengemas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wisata</a:t>
            </a:r>
            <a:r>
              <a:rPr lang="en-US" dirty="0" smtClean="0"/>
              <a:t> Chao </a:t>
            </a:r>
            <a:r>
              <a:rPr lang="en-US" dirty="0" err="1" smtClean="0"/>
              <a:t>Praya</a:t>
            </a:r>
            <a:r>
              <a:rPr lang="en-US" dirty="0" smtClean="0"/>
              <a:t> River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biasa-biasa</a:t>
            </a:r>
            <a:r>
              <a:rPr lang="en-US" i="1" dirty="0" smtClean="0"/>
              <a:t> </a:t>
            </a:r>
            <a:r>
              <a:rPr lang="en-US" i="1" dirty="0" err="1" smtClean="0"/>
              <a:t>saja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biasa</a:t>
            </a:r>
            <a:r>
              <a:rPr lang="en-US" dirty="0" smtClean="0"/>
              <a:t>”, </a:t>
            </a:r>
            <a:r>
              <a:rPr lang="en-US" dirty="0" err="1" smtClean="0"/>
              <a:t>dimana</a:t>
            </a:r>
            <a:r>
              <a:rPr lang="en-US" dirty="0" smtClean="0"/>
              <a:t>  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,  </a:t>
            </a:r>
            <a:r>
              <a:rPr lang="en-US" dirty="0" err="1" smtClean="0"/>
              <a:t>menjelma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destinasi</a:t>
            </a:r>
            <a:r>
              <a:rPr lang="en-US" dirty="0" smtClean="0"/>
              <a:t> </a:t>
            </a:r>
            <a:r>
              <a:rPr lang="en-US" dirty="0" err="1" smtClean="0"/>
              <a:t>wisata</a:t>
            </a:r>
            <a:r>
              <a:rPr lang="en-US" dirty="0" smtClean="0"/>
              <a:t> 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   </a:t>
            </a:r>
            <a:r>
              <a:rPr lang="en-US" dirty="0" err="1" smtClean="0"/>
              <a:t>dengan</a:t>
            </a:r>
            <a:r>
              <a:rPr lang="en-US" dirty="0" smtClean="0"/>
              <a:t>  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kerajinan</a:t>
            </a:r>
            <a:r>
              <a:rPr lang="en-US" dirty="0" smtClean="0"/>
              <a:t>,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event </a:t>
            </a:r>
            <a:r>
              <a:rPr lang="en-US" dirty="0" err="1" smtClean="0"/>
              <a:t>lainnya</a:t>
            </a:r>
            <a:r>
              <a:rPr lang="en-US" dirty="0" smtClean="0"/>
              <a:t>.  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4525963"/>
          </a:xfrm>
        </p:spPr>
        <p:txBody>
          <a:bodyPr>
            <a:noAutofit/>
          </a:bodyPr>
          <a:lstStyle/>
          <a:p>
            <a:r>
              <a:rPr lang="en-US" sz="1400" dirty="0" smtClean="0"/>
              <a:t>“</a:t>
            </a:r>
            <a:r>
              <a:rPr lang="en-US" sz="1400" dirty="0" err="1" smtClean="0"/>
              <a:t>Industri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  </a:t>
            </a:r>
            <a:r>
              <a:rPr lang="en-US" sz="1400" dirty="0" err="1" smtClean="0"/>
              <a:t>dari</a:t>
            </a:r>
            <a:r>
              <a:rPr lang="en-US" sz="1400" dirty="0" smtClean="0"/>
              <a:t> 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kreativitas</a:t>
            </a:r>
            <a:r>
              <a:rPr lang="en-US" sz="1400" dirty="0" smtClean="0"/>
              <a:t>,  </a:t>
            </a:r>
            <a:r>
              <a:rPr lang="en-US" sz="1400" dirty="0" err="1" smtClean="0"/>
              <a:t>ketrampilan</a:t>
            </a:r>
            <a:r>
              <a:rPr lang="en-US" sz="1400" dirty="0" smtClean="0"/>
              <a:t>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r>
              <a:rPr lang="en-US" sz="1400" dirty="0" err="1" smtClean="0"/>
              <a:t>bakat</a:t>
            </a:r>
            <a:r>
              <a:rPr lang="en-US" sz="1400" dirty="0" smtClean="0"/>
              <a:t>  </a:t>
            </a:r>
            <a:r>
              <a:rPr lang="en-US" sz="1400" dirty="0" err="1" smtClean="0"/>
              <a:t>individu</a:t>
            </a:r>
            <a:r>
              <a:rPr lang="en-US" sz="1400" dirty="0" smtClean="0"/>
              <a:t> </a:t>
            </a:r>
            <a:r>
              <a:rPr lang="en-US" sz="1400" dirty="0" err="1" smtClean="0"/>
              <a:t>untuk</a:t>
            </a:r>
            <a:r>
              <a:rPr lang="en-US" sz="1400" dirty="0" smtClean="0"/>
              <a:t>  </a:t>
            </a:r>
            <a:r>
              <a:rPr lang="en-US" sz="1400" dirty="0" err="1" smtClean="0"/>
              <a:t>menciptakan</a:t>
            </a:r>
            <a:r>
              <a:rPr lang="en-US" sz="1400" dirty="0" smtClean="0"/>
              <a:t>  </a:t>
            </a:r>
            <a:r>
              <a:rPr lang="en-US" sz="1400" dirty="0" err="1" smtClean="0"/>
              <a:t>kesejahteraan</a:t>
            </a:r>
            <a:r>
              <a:rPr lang="en-US" sz="1400" dirty="0" smtClean="0"/>
              <a:t>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r>
              <a:rPr lang="en-US" sz="1400" dirty="0" err="1" smtClean="0"/>
              <a:t>lapangan</a:t>
            </a:r>
            <a:r>
              <a:rPr lang="en-US" sz="1400" dirty="0" smtClean="0"/>
              <a:t>  </a:t>
            </a:r>
            <a:r>
              <a:rPr lang="en-US" sz="1400" dirty="0" err="1" smtClean="0"/>
              <a:t>pekerjaan</a:t>
            </a:r>
            <a:r>
              <a:rPr lang="en-US" sz="1400" dirty="0" smtClean="0"/>
              <a:t> 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  </a:t>
            </a:r>
            <a:r>
              <a:rPr lang="en-US" sz="1400" dirty="0" err="1" smtClean="0"/>
              <a:t>penciptaan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  </a:t>
            </a:r>
            <a:r>
              <a:rPr lang="en-US" sz="1400" dirty="0" err="1" smtClean="0"/>
              <a:t>daya</a:t>
            </a:r>
            <a:r>
              <a:rPr lang="en-US" sz="1400" dirty="0" smtClean="0"/>
              <a:t>  </a:t>
            </a:r>
            <a:r>
              <a:rPr lang="en-US" sz="1400" dirty="0" err="1" smtClean="0"/>
              <a:t>kreasi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daya</a:t>
            </a:r>
            <a:r>
              <a:rPr lang="en-US" sz="1400" dirty="0" smtClean="0"/>
              <a:t>  </a:t>
            </a:r>
            <a:r>
              <a:rPr lang="en-US" sz="1400" dirty="0" err="1" smtClean="0"/>
              <a:t>cipta</a:t>
            </a:r>
            <a:r>
              <a:rPr lang="en-US" sz="1400" dirty="0" smtClean="0"/>
              <a:t>  </a:t>
            </a:r>
            <a:r>
              <a:rPr lang="en-US" sz="1400" dirty="0" err="1" smtClean="0"/>
              <a:t>individu</a:t>
            </a:r>
            <a:r>
              <a:rPr lang="en-US" sz="1400" dirty="0" smtClean="0"/>
              <a:t> 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  “  </a:t>
            </a:r>
            <a:endParaRPr lang="id-ID" sz="1400" dirty="0" smtClean="0"/>
          </a:p>
          <a:p>
            <a:pPr>
              <a:buNone/>
            </a:pPr>
            <a:r>
              <a:rPr lang="en-US" sz="1400" dirty="0" err="1" smtClean="0"/>
              <a:t>Subsektor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  </a:t>
            </a:r>
            <a:r>
              <a:rPr lang="en-US" sz="1400" dirty="0" err="1" smtClean="0"/>
              <a:t>industri</a:t>
            </a:r>
            <a:r>
              <a:rPr lang="en-US" sz="1400" dirty="0" smtClean="0"/>
              <a:t> 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kreativitas</a:t>
            </a:r>
            <a:r>
              <a:rPr lang="en-US" sz="1400" dirty="0" smtClean="0"/>
              <a:t>  </a:t>
            </a:r>
            <a:r>
              <a:rPr lang="en-US" sz="1400" dirty="0" err="1" smtClean="0"/>
              <a:t>adalah</a:t>
            </a:r>
            <a:r>
              <a:rPr lang="en-US" sz="1400" baseline="30000" dirty="0" smtClean="0"/>
              <a:t> 5</a:t>
            </a:r>
            <a:r>
              <a:rPr lang="en-US" sz="1400" dirty="0" smtClean="0"/>
              <a:t>: 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1.  </a:t>
            </a:r>
            <a:r>
              <a:rPr lang="en-US" sz="1400" dirty="0" err="1" smtClean="0"/>
              <a:t>Periklanan</a:t>
            </a:r>
            <a:r>
              <a:rPr lang="en-US" sz="1400" dirty="0" smtClean="0"/>
              <a:t>:  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 yang  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 </a:t>
            </a:r>
            <a:r>
              <a:rPr lang="en-US" sz="1400" dirty="0" err="1" smtClean="0"/>
              <a:t>jasa</a:t>
            </a:r>
            <a:r>
              <a:rPr lang="en-US" sz="1400" dirty="0" smtClean="0"/>
              <a:t>   </a:t>
            </a:r>
            <a:r>
              <a:rPr lang="en-US" sz="1400" dirty="0" err="1" smtClean="0"/>
              <a:t>periklanan</a:t>
            </a:r>
            <a:r>
              <a:rPr lang="en-US" sz="1400" dirty="0" smtClean="0"/>
              <a:t>  	(</a:t>
            </a:r>
            <a:r>
              <a:rPr lang="en-US" sz="1400" dirty="0" err="1" smtClean="0"/>
              <a:t>komunikasi</a:t>
            </a:r>
            <a:r>
              <a:rPr lang="en-US" sz="1400" dirty="0" smtClean="0"/>
              <a:t>  </a:t>
            </a:r>
            <a:r>
              <a:rPr lang="en-US" sz="1400" dirty="0" err="1" smtClean="0"/>
              <a:t>satu</a:t>
            </a:r>
            <a:r>
              <a:rPr lang="en-US" sz="1400" dirty="0" smtClean="0"/>
              <a:t>  </a:t>
            </a:r>
            <a:r>
              <a:rPr lang="en-US" sz="1400" dirty="0" err="1" smtClean="0"/>
              <a:t>arah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  medium 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),  yang  </a:t>
            </a:r>
            <a:r>
              <a:rPr lang="en-US" sz="1400" dirty="0" err="1" smtClean="0"/>
              <a:t>meliputi</a:t>
            </a:r>
            <a:r>
              <a:rPr lang="en-US" sz="1400" dirty="0" smtClean="0"/>
              <a:t>  </a:t>
            </a:r>
            <a:r>
              <a:rPr lang="en-US" sz="1400" dirty="0" err="1" smtClean="0"/>
              <a:t>proses</a:t>
            </a:r>
            <a:r>
              <a:rPr lang="en-US" sz="1400" dirty="0" smtClean="0"/>
              <a:t>  </a:t>
            </a:r>
            <a:r>
              <a:rPr lang="en-US" sz="1400" dirty="0" err="1" smtClean="0"/>
              <a:t>kreasi</a:t>
            </a:r>
            <a:r>
              <a:rPr lang="en-US" sz="1400" dirty="0" smtClean="0"/>
              <a:t>, 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</a:t>
            </a:r>
            <a:r>
              <a:rPr lang="en-US" sz="1400" dirty="0" err="1" smtClean="0"/>
              <a:t>dari</a:t>
            </a:r>
            <a:r>
              <a:rPr lang="en-US" sz="1400" dirty="0" smtClean="0"/>
              <a:t>  </a:t>
            </a:r>
            <a:r>
              <a:rPr lang="en-US" sz="1400" dirty="0" err="1" smtClean="0"/>
              <a:t>iklan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dihasilkan</a:t>
            </a:r>
            <a:r>
              <a:rPr lang="en-US" sz="1400" dirty="0" smtClean="0"/>
              <a:t>, 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:  </a:t>
            </a:r>
            <a:r>
              <a:rPr lang="en-US" sz="1400" dirty="0" err="1" smtClean="0"/>
              <a:t>riset</a:t>
            </a:r>
            <a:r>
              <a:rPr lang="en-US" sz="1400" dirty="0" smtClean="0"/>
              <a:t>  </a:t>
            </a:r>
            <a:r>
              <a:rPr lang="en-US" sz="1400" dirty="0" err="1" smtClean="0"/>
              <a:t>pasar</a:t>
            </a:r>
            <a:r>
              <a:rPr lang="en-US" sz="1400" dirty="0" smtClean="0"/>
              <a:t>, 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  </a:t>
            </a:r>
            <a:r>
              <a:rPr lang="en-US" sz="1400" dirty="0" err="1" smtClean="0"/>
              <a:t>komunikasi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iklan</a:t>
            </a:r>
            <a:r>
              <a:rPr lang="en-US" sz="1400" dirty="0" smtClean="0"/>
              <a:t>,   </a:t>
            </a:r>
            <a:r>
              <a:rPr lang="en-US" sz="1400" dirty="0" err="1" smtClean="0"/>
              <a:t>iklan</a:t>
            </a:r>
            <a:r>
              <a:rPr lang="en-US" sz="1400" dirty="0" smtClean="0"/>
              <a:t>   </a:t>
            </a:r>
            <a:r>
              <a:rPr lang="en-US" sz="1400" dirty="0" err="1" smtClean="0"/>
              <a:t>luar</a:t>
            </a:r>
            <a:r>
              <a:rPr lang="en-US" sz="1400" dirty="0" smtClean="0"/>
              <a:t>   </a:t>
            </a:r>
            <a:r>
              <a:rPr lang="en-US" sz="1400" dirty="0" err="1" smtClean="0"/>
              <a:t>ruang</a:t>
            </a:r>
            <a:r>
              <a:rPr lang="en-US" sz="1400" dirty="0" smtClean="0"/>
              <a:t>,  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 material   </a:t>
            </a:r>
            <a:r>
              <a:rPr lang="en-US" sz="1400" dirty="0" err="1" smtClean="0"/>
              <a:t>iklan</a:t>
            </a:r>
            <a:r>
              <a:rPr lang="en-US" sz="1400" dirty="0" smtClean="0"/>
              <a:t>,   </a:t>
            </a:r>
            <a:r>
              <a:rPr lang="en-US" sz="1400" dirty="0" err="1" smtClean="0"/>
              <a:t>promosi</a:t>
            </a:r>
            <a:r>
              <a:rPr lang="en-US" sz="1400" dirty="0" smtClean="0"/>
              <a:t>,   </a:t>
            </a:r>
            <a:r>
              <a:rPr lang="en-US" sz="1400" dirty="0" err="1" smtClean="0"/>
              <a:t>kampanye</a:t>
            </a:r>
            <a:r>
              <a:rPr lang="en-US" sz="1400" dirty="0" smtClean="0"/>
              <a:t>   </a:t>
            </a:r>
            <a:r>
              <a:rPr lang="en-US" sz="1400" dirty="0" err="1" smtClean="0"/>
              <a:t>relasi</a:t>
            </a:r>
            <a:r>
              <a:rPr lang="en-US" sz="1400" dirty="0" smtClean="0"/>
              <a:t>   </a:t>
            </a:r>
            <a:r>
              <a:rPr lang="en-US" sz="1400" dirty="0" err="1" smtClean="0"/>
              <a:t>publik</a:t>
            </a:r>
            <a:r>
              <a:rPr lang="en-US" sz="1400" dirty="0" smtClean="0"/>
              <a:t>,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tampilan</a:t>
            </a:r>
            <a:r>
              <a:rPr lang="en-US" sz="1400" dirty="0" smtClean="0"/>
              <a:t>  </a:t>
            </a:r>
            <a:r>
              <a:rPr lang="en-US" sz="1400" dirty="0" err="1" smtClean="0"/>
              <a:t>iklan</a:t>
            </a:r>
            <a:r>
              <a:rPr lang="en-US" sz="1400" dirty="0" smtClean="0"/>
              <a:t>  </a:t>
            </a:r>
            <a:r>
              <a:rPr lang="en-US" sz="1400" dirty="0" err="1" smtClean="0"/>
              <a:t>di</a:t>
            </a:r>
            <a:r>
              <a:rPr lang="en-US" sz="1400" dirty="0" smtClean="0"/>
              <a:t>  media  </a:t>
            </a:r>
            <a:r>
              <a:rPr lang="en-US" sz="1400" dirty="0" err="1" smtClean="0"/>
              <a:t>cetak</a:t>
            </a:r>
            <a:r>
              <a:rPr lang="en-US" sz="1400" dirty="0" smtClean="0"/>
              <a:t>  (</a:t>
            </a:r>
            <a:r>
              <a:rPr lang="en-US" sz="1400" dirty="0" err="1" smtClean="0"/>
              <a:t>surat</a:t>
            </a:r>
            <a:r>
              <a:rPr lang="en-US" sz="1400" dirty="0" smtClean="0"/>
              <a:t>  </a:t>
            </a:r>
            <a:r>
              <a:rPr lang="en-US" sz="1400" dirty="0" err="1" smtClean="0"/>
              <a:t>kabar</a:t>
            </a:r>
            <a:r>
              <a:rPr lang="en-US" sz="1400" dirty="0" smtClean="0"/>
              <a:t>,  </a:t>
            </a:r>
            <a:r>
              <a:rPr lang="en-US" sz="1400" dirty="0" err="1" smtClean="0"/>
              <a:t>majalah</a:t>
            </a:r>
            <a:r>
              <a:rPr lang="en-US" sz="1400" dirty="0" smtClean="0"/>
              <a:t>)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elektronik</a:t>
            </a:r>
            <a:r>
              <a:rPr lang="en-US" sz="1400" dirty="0" smtClean="0"/>
              <a:t>  (</a:t>
            </a:r>
            <a:r>
              <a:rPr lang="en-US" sz="1400" dirty="0" err="1" smtClean="0"/>
              <a:t>televisi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radio),  </a:t>
            </a:r>
            <a:r>
              <a:rPr lang="id-ID" sz="1400" dirty="0" smtClean="0"/>
              <a:t>        	</a:t>
            </a:r>
            <a:r>
              <a:rPr lang="en-US" sz="1400" dirty="0" smtClean="0"/>
              <a:t> </a:t>
            </a:r>
            <a:r>
              <a:rPr lang="id-ID" sz="1400" dirty="0" smtClean="0"/>
              <a:t>p</a:t>
            </a:r>
            <a:r>
              <a:rPr lang="en-US" sz="1400" dirty="0" err="1" smtClean="0"/>
              <a:t>emasangan</a:t>
            </a:r>
            <a:r>
              <a:rPr lang="en-US" sz="1400" dirty="0" smtClean="0"/>
              <a:t> 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  poster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gambar</a:t>
            </a:r>
            <a:r>
              <a:rPr lang="en-US" sz="1400" dirty="0" smtClean="0"/>
              <a:t>,  </a:t>
            </a:r>
            <a:r>
              <a:rPr lang="en-US" sz="1400" dirty="0" err="1" smtClean="0"/>
              <a:t>penyebaran</a:t>
            </a:r>
            <a:r>
              <a:rPr lang="en-US" sz="1400" dirty="0" smtClean="0"/>
              <a:t>  </a:t>
            </a:r>
            <a:r>
              <a:rPr lang="en-US" sz="1400" dirty="0" err="1" smtClean="0"/>
              <a:t>selebaran</a:t>
            </a:r>
            <a:r>
              <a:rPr lang="en-US" sz="1400" dirty="0" smtClean="0"/>
              <a:t>,  </a:t>
            </a:r>
            <a:r>
              <a:rPr lang="en-US" sz="1400" dirty="0" err="1" smtClean="0"/>
              <a:t>pamflet</a:t>
            </a:r>
            <a:r>
              <a:rPr lang="en-US" sz="1400" dirty="0" smtClean="0"/>
              <a:t>,  </a:t>
            </a:r>
            <a:r>
              <a:rPr lang="en-US" sz="1400" dirty="0" err="1" smtClean="0"/>
              <a:t>edaran</a:t>
            </a:r>
            <a:r>
              <a:rPr lang="en-US" sz="1400" dirty="0" smtClean="0"/>
              <a:t>,  </a:t>
            </a:r>
            <a:r>
              <a:rPr lang="en-US" sz="1400" dirty="0" err="1" smtClean="0"/>
              <a:t>brosur</a:t>
            </a:r>
            <a:r>
              <a:rPr lang="en-US" sz="1400" dirty="0" smtClean="0"/>
              <a:t>  </a:t>
            </a:r>
            <a:endParaRPr lang="id-ID" sz="1400" dirty="0" smtClean="0"/>
          </a:p>
          <a:p>
            <a:pPr>
              <a:buNone/>
            </a:pPr>
            <a:r>
              <a:rPr lang="id-ID" sz="1400" dirty="0" smtClean="0"/>
              <a:t>		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reklame</a:t>
            </a:r>
            <a:r>
              <a:rPr lang="en-US" sz="1400" dirty="0" smtClean="0"/>
              <a:t>  </a:t>
            </a:r>
            <a:r>
              <a:rPr lang="en-US" sz="1400" dirty="0" err="1" smtClean="0"/>
              <a:t>sejenis</a:t>
            </a:r>
            <a:r>
              <a:rPr lang="en-US" sz="1400" dirty="0" smtClean="0"/>
              <a:t>, 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delivery   advertising   materials   </a:t>
            </a:r>
            <a:r>
              <a:rPr lang="en-US" sz="1400" dirty="0" err="1" smtClean="0"/>
              <a:t>atau</a:t>
            </a:r>
            <a:r>
              <a:rPr lang="en-US" sz="1400" dirty="0" smtClean="0"/>
              <a:t>   samples,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endParaRPr lang="id-ID" sz="1400" dirty="0" smtClean="0"/>
          </a:p>
          <a:p>
            <a:pPr>
              <a:buNone/>
            </a:pPr>
            <a:r>
              <a:rPr lang="id-ID" sz="1400" dirty="0" smtClean="0"/>
              <a:t>                       p</a:t>
            </a:r>
            <a:r>
              <a:rPr lang="en-US" sz="1400" dirty="0" err="1" smtClean="0"/>
              <a:t>enyewaan</a:t>
            </a:r>
            <a:r>
              <a:rPr lang="en-US" sz="1400" dirty="0" smtClean="0"/>
              <a:t>  </a:t>
            </a:r>
            <a:r>
              <a:rPr lang="en-US" sz="1400" dirty="0" err="1" smtClean="0"/>
              <a:t>kolom</a:t>
            </a:r>
            <a:r>
              <a:rPr lang="en-US" sz="1400" dirty="0" smtClean="0"/>
              <a:t>  </a:t>
            </a:r>
            <a:r>
              <a:rPr lang="en-US" sz="1400" dirty="0" err="1" smtClean="0"/>
              <a:t>untuk</a:t>
            </a:r>
            <a:r>
              <a:rPr lang="en-US" sz="1400" dirty="0" smtClean="0"/>
              <a:t>  </a:t>
            </a:r>
            <a:r>
              <a:rPr lang="en-US" sz="1400" dirty="0" err="1" smtClean="0"/>
              <a:t>iklan</a:t>
            </a:r>
            <a:r>
              <a:rPr lang="en-US" sz="1400" dirty="0" smtClean="0"/>
              <a:t>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2. 	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jasa</a:t>
            </a:r>
            <a:r>
              <a:rPr lang="en-US" sz="1400" dirty="0" smtClean="0"/>
              <a:t>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bangunan</a:t>
            </a:r>
            <a:r>
              <a:rPr lang="en-US" sz="1400" dirty="0" smtClean="0"/>
              <a:t>, 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biaya</a:t>
            </a:r>
            <a:r>
              <a:rPr lang="en-US" sz="1400" dirty="0" smtClean="0"/>
              <a:t>  </a:t>
            </a:r>
            <a:r>
              <a:rPr lang="en-US" sz="1400" dirty="0" err="1" smtClean="0"/>
              <a:t>konstruksi</a:t>
            </a:r>
            <a:r>
              <a:rPr lang="en-US" sz="1400" dirty="0" smtClean="0"/>
              <a:t>,  </a:t>
            </a:r>
            <a:r>
              <a:rPr lang="en-US" sz="1400" dirty="0" err="1" smtClean="0"/>
              <a:t>konservasi</a:t>
            </a:r>
            <a:r>
              <a:rPr lang="en-US" sz="1400" dirty="0" smtClean="0"/>
              <a:t>  </a:t>
            </a:r>
            <a:r>
              <a:rPr lang="en-US" sz="1400" dirty="0" err="1" smtClean="0"/>
              <a:t>bangunan</a:t>
            </a:r>
            <a:r>
              <a:rPr lang="en-US" sz="1400" dirty="0" smtClean="0"/>
              <a:t>  </a:t>
            </a:r>
            <a:r>
              <a:rPr lang="en-US" sz="1400" dirty="0" err="1" smtClean="0"/>
              <a:t>warisan</a:t>
            </a:r>
            <a:r>
              <a:rPr lang="en-US" sz="1400" dirty="0" smtClean="0"/>
              <a:t>,  </a:t>
            </a:r>
            <a:r>
              <a:rPr lang="en-US" sz="1400" dirty="0" err="1" smtClean="0"/>
              <a:t>pengawasan</a:t>
            </a:r>
            <a:r>
              <a:rPr lang="en-US" sz="1400" dirty="0" smtClean="0"/>
              <a:t>  </a:t>
            </a:r>
            <a:r>
              <a:rPr lang="en-US" sz="1400" dirty="0" err="1" smtClean="0"/>
              <a:t>konstruksi</a:t>
            </a:r>
            <a:r>
              <a:rPr lang="en-US" sz="1400" dirty="0" smtClean="0"/>
              <a:t>  </a:t>
            </a:r>
            <a:r>
              <a:rPr lang="en-US" sz="1400" dirty="0" err="1" smtClean="0"/>
              <a:t>baik</a:t>
            </a:r>
            <a:r>
              <a:rPr lang="en-US" sz="1400" dirty="0" smtClean="0"/>
              <a:t>  </a:t>
            </a:r>
            <a:r>
              <a:rPr lang="en-US" sz="1400" dirty="0" err="1" smtClean="0"/>
              <a:t>secara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menyeluruh</a:t>
            </a:r>
            <a:r>
              <a:rPr lang="en-US" sz="1400" dirty="0" smtClean="0"/>
              <a:t>  </a:t>
            </a:r>
            <a:r>
              <a:rPr lang="en-US" sz="1400" dirty="0" err="1" smtClean="0"/>
              <a:t>dari</a:t>
            </a:r>
            <a:r>
              <a:rPr lang="en-US" sz="1400" dirty="0" smtClean="0"/>
              <a:t>  level  </a:t>
            </a:r>
            <a:r>
              <a:rPr lang="en-US" sz="1400" dirty="0" err="1" smtClean="0"/>
              <a:t>makro</a:t>
            </a:r>
            <a:r>
              <a:rPr lang="en-US" sz="1400" dirty="0" smtClean="0"/>
              <a:t>  (Town  planning,  urban  design,  landscape  architecture)    </a:t>
            </a:r>
            <a:r>
              <a:rPr lang="en-US" sz="1400" dirty="0" err="1" smtClean="0"/>
              <a:t>sampai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level  </a:t>
            </a:r>
            <a:r>
              <a:rPr lang="en-US" sz="1400" dirty="0" err="1" smtClean="0"/>
              <a:t>mikro</a:t>
            </a:r>
            <a:r>
              <a:rPr lang="en-US" sz="1400" dirty="0" smtClean="0"/>
              <a:t>  (detail  </a:t>
            </a:r>
            <a:r>
              <a:rPr lang="en-US" sz="1400" dirty="0" err="1" smtClean="0"/>
              <a:t>konstruksi</a:t>
            </a:r>
            <a:r>
              <a:rPr lang="en-US" sz="1400" dirty="0" smtClean="0"/>
              <a:t>, 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: 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  </a:t>
            </a:r>
            <a:r>
              <a:rPr lang="en-US" sz="1400" dirty="0" err="1" smtClean="0"/>
              <a:t>taman</a:t>
            </a:r>
            <a:r>
              <a:rPr lang="en-US" sz="1400" dirty="0" smtClean="0"/>
              <a:t>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interior).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3.</a:t>
            </a:r>
            <a:r>
              <a:rPr lang="id-ID" sz="1400" dirty="0" smtClean="0"/>
              <a:t>	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  </a:t>
            </a:r>
            <a:r>
              <a:rPr lang="en-US" sz="1400" dirty="0" err="1" smtClean="0"/>
              <a:t>Barang</a:t>
            </a:r>
            <a:r>
              <a:rPr lang="en-US" sz="1400" dirty="0" smtClean="0"/>
              <a:t>  </a:t>
            </a:r>
            <a:r>
              <a:rPr lang="en-US" sz="1400" dirty="0" err="1" smtClean="0"/>
              <a:t>Seni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perdagangan</a:t>
            </a:r>
            <a:r>
              <a:rPr lang="en-US" sz="1400" dirty="0" smtClean="0"/>
              <a:t>  </a:t>
            </a:r>
            <a:r>
              <a:rPr lang="en-US" sz="1400" dirty="0" err="1" smtClean="0"/>
              <a:t>barang‐barang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asli</a:t>
            </a:r>
            <a:r>
              <a:rPr lang="en-US" sz="1400" dirty="0" smtClean="0"/>
              <a:t>,  </a:t>
            </a:r>
            <a:r>
              <a:rPr lang="en-US" sz="1400" dirty="0" err="1" smtClean="0"/>
              <a:t>unik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langka</a:t>
            </a:r>
            <a:r>
              <a:rPr lang="en-US" sz="1400" dirty="0" smtClean="0"/>
              <a:t>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  </a:t>
            </a:r>
            <a:r>
              <a:rPr lang="en-US" sz="1400" dirty="0" err="1" smtClean="0"/>
              <a:t>nilai</a:t>
            </a:r>
            <a:r>
              <a:rPr lang="en-US" sz="1400" dirty="0" smtClean="0"/>
              <a:t>  </a:t>
            </a:r>
            <a:r>
              <a:rPr lang="en-US" sz="1400" dirty="0" err="1" smtClean="0"/>
              <a:t>estetika</a:t>
            </a:r>
            <a:r>
              <a:rPr lang="en-US" sz="1400" dirty="0" smtClean="0"/>
              <a:t>  </a:t>
            </a:r>
            <a:r>
              <a:rPr lang="en-US" sz="1400" dirty="0" err="1" smtClean="0"/>
              <a:t>seni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tinggi</a:t>
            </a:r>
            <a:r>
              <a:rPr lang="en-US" sz="1400" dirty="0" smtClean="0"/>
              <a:t> 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  </a:t>
            </a:r>
            <a:r>
              <a:rPr lang="en-US" sz="1400" dirty="0" err="1" smtClean="0"/>
              <a:t>lelang</a:t>
            </a:r>
            <a:r>
              <a:rPr lang="en-US" sz="1400" dirty="0" smtClean="0"/>
              <a:t>,  </a:t>
            </a:r>
            <a:r>
              <a:rPr lang="en-US" sz="1400" dirty="0" err="1" smtClean="0"/>
              <a:t>galeri</a:t>
            </a:r>
            <a:r>
              <a:rPr lang="en-US" sz="1400" dirty="0" smtClean="0"/>
              <a:t>   </a:t>
            </a:r>
            <a:r>
              <a:rPr lang="id-ID" sz="1400" dirty="0" smtClean="0"/>
              <a:t>	</a:t>
            </a:r>
            <a:r>
              <a:rPr lang="en-US" sz="1400" dirty="0" smtClean="0"/>
              <a:t>,  </a:t>
            </a:r>
            <a:r>
              <a:rPr lang="id-ID" sz="1400" dirty="0" smtClean="0"/>
              <a:t>  </a:t>
            </a:r>
            <a:r>
              <a:rPr lang="en-US" sz="1400" dirty="0" err="1" smtClean="0"/>
              <a:t>toko</a:t>
            </a:r>
            <a:r>
              <a:rPr lang="en-US" sz="1400" dirty="0" smtClean="0"/>
              <a:t>,   </a:t>
            </a:r>
            <a:r>
              <a:rPr lang="en-US" sz="1400" dirty="0" err="1" smtClean="0"/>
              <a:t>pasar</a:t>
            </a:r>
            <a:r>
              <a:rPr lang="en-US" sz="1400" dirty="0" smtClean="0"/>
              <a:t>   </a:t>
            </a:r>
            <a:r>
              <a:rPr lang="en-US" sz="1400" dirty="0" err="1" smtClean="0"/>
              <a:t>swalayan</a:t>
            </a:r>
            <a:r>
              <a:rPr lang="en-US" sz="1400" dirty="0" smtClean="0"/>
              <a:t>,   </a:t>
            </a:r>
            <a:r>
              <a:rPr lang="en-US" sz="1400" dirty="0" err="1" smtClean="0"/>
              <a:t>dan</a:t>
            </a:r>
            <a:r>
              <a:rPr lang="en-US" sz="1400" dirty="0" smtClean="0"/>
              <a:t>   internet,  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:   </a:t>
            </a:r>
            <a:r>
              <a:rPr lang="en-US" sz="1400" dirty="0" err="1" smtClean="0"/>
              <a:t>alat</a:t>
            </a:r>
            <a:r>
              <a:rPr lang="en-US" sz="1400" dirty="0" smtClean="0"/>
              <a:t>   </a:t>
            </a:r>
            <a:r>
              <a:rPr lang="en-US" sz="1400" dirty="0" err="1" smtClean="0"/>
              <a:t>musik</a:t>
            </a:r>
            <a:r>
              <a:rPr lang="en-US" sz="1400" dirty="0" smtClean="0"/>
              <a:t>,   </a:t>
            </a:r>
            <a:r>
              <a:rPr lang="en-US" sz="1400" dirty="0" err="1" smtClean="0"/>
              <a:t>percetakan</a:t>
            </a:r>
            <a:r>
              <a:rPr lang="en-US" sz="1400" dirty="0" smtClean="0"/>
              <a:t>,   </a:t>
            </a:r>
            <a:r>
              <a:rPr lang="en-US" sz="1400" dirty="0" err="1" smtClean="0"/>
              <a:t>kerajinan</a:t>
            </a:r>
            <a:r>
              <a:rPr lang="en-US" sz="1400" dirty="0" smtClean="0"/>
              <a:t>,  	automobile,  film,  </a:t>
            </a:r>
            <a:r>
              <a:rPr lang="en-US" sz="1400" dirty="0" err="1" smtClean="0"/>
              <a:t>seni</a:t>
            </a:r>
            <a:r>
              <a:rPr lang="en-US" sz="1400" dirty="0" smtClean="0"/>
              <a:t>  </a:t>
            </a:r>
            <a:r>
              <a:rPr lang="en-US" sz="1400" dirty="0" err="1" smtClean="0"/>
              <a:t>rupa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lukisan</a:t>
            </a:r>
            <a:r>
              <a:rPr lang="en-US" sz="1400" dirty="0" smtClean="0"/>
              <a:t>.  </a:t>
            </a:r>
            <a:endParaRPr lang="id-ID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9436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800" b="1" smtClean="0"/>
              <a:t>Jenis aset non-financial :</a:t>
            </a:r>
            <a:endParaRPr lang="en-US" b="1" smtClean="0"/>
          </a:p>
          <a:p>
            <a:pPr algn="just"/>
            <a:r>
              <a:rPr lang="en-US" sz="2400" smtClean="0"/>
              <a:t>Alokasi dana dalam sektor riil (riil Asset) diluar aset finansial a.l real estat, logam mulia, barang koleksi </a:t>
            </a:r>
            <a:endParaRPr lang="en-US" smtClean="0">
              <a:latin typeface="Arial" charset="0"/>
            </a:endParaRPr>
          </a:p>
          <a:p>
            <a:pPr algn="just">
              <a:buFontTx/>
              <a:buNone/>
            </a:pPr>
            <a:r>
              <a:rPr lang="en-US" sz="2800" b="1" smtClean="0"/>
              <a:t>Kegiatan Lembaga Keuangan meliputi :</a:t>
            </a:r>
            <a:endParaRPr lang="en-US" b="1" smtClean="0"/>
          </a:p>
          <a:p>
            <a:pPr algn="just">
              <a:buFont typeface="Symbol" pitchFamily="18" charset="2"/>
              <a:buChar char="¨"/>
            </a:pPr>
            <a:r>
              <a:rPr lang="en-US" sz="2400" smtClean="0"/>
              <a:t>Memberi kredit kepada nasabah  </a:t>
            </a:r>
          </a:p>
          <a:p>
            <a:pPr algn="just">
              <a:lnSpc>
                <a:spcPct val="60000"/>
              </a:lnSpc>
              <a:buFont typeface="Symbol" pitchFamily="18" charset="2"/>
              <a:buChar char="¨"/>
            </a:pPr>
            <a:r>
              <a:rPr lang="en-US" sz="2400" smtClean="0"/>
              <a:t>Menanamkan dananya dalam bentuk surat berharga 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¨"/>
            </a:pPr>
            <a:r>
              <a:rPr lang="en-US" sz="2400" smtClean="0"/>
              <a:t>Menawarkan berbagai  jasa keuangan a.l menawarkan berbagai   jenis skema tabungan, proteksi asuransi, program pensiun, penyediaan sistem pembayaran dan mekanisme transfer dana.</a:t>
            </a:r>
            <a:r>
              <a:rPr lang="en-US" smtClean="0"/>
              <a:t>   </a:t>
            </a:r>
          </a:p>
          <a:p>
            <a:pPr algn="just">
              <a:buFontTx/>
              <a:buNone/>
            </a:pPr>
            <a:r>
              <a:rPr lang="en-US" sz="2800" smtClean="0"/>
              <a:t>Lembaga keuangan merupakan bagian dari sistem </a:t>
            </a:r>
          </a:p>
          <a:p>
            <a:pPr algn="just">
              <a:lnSpc>
                <a:spcPct val="60000"/>
              </a:lnSpc>
              <a:buFontTx/>
              <a:buNone/>
            </a:pPr>
            <a:r>
              <a:rPr lang="en-US" sz="2800" smtClean="0"/>
              <a:t>keuangan dalam perekonomian modern yang</a:t>
            </a:r>
          </a:p>
          <a:p>
            <a:pPr algn="just">
              <a:lnSpc>
                <a:spcPct val="70000"/>
              </a:lnSpc>
              <a:buFontTx/>
              <a:buNone/>
            </a:pPr>
            <a:r>
              <a:rPr lang="en-US" sz="2800" smtClean="0"/>
              <a:t>melayani masyarakat pemakai jasa keuangan </a:t>
            </a:r>
          </a:p>
          <a:p>
            <a:endParaRPr lang="en-US" smtClean="0">
              <a:latin typeface="Arial" charset="0"/>
            </a:endParaRP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4. </a:t>
            </a:r>
            <a:r>
              <a:rPr lang="id-ID" sz="1400" dirty="0" smtClean="0"/>
              <a:t>           </a:t>
            </a:r>
            <a:r>
              <a:rPr lang="en-US" sz="1400" dirty="0" err="1" smtClean="0"/>
              <a:t>Kerajinan</a:t>
            </a:r>
            <a:r>
              <a:rPr lang="en-US" sz="1400" dirty="0" smtClean="0"/>
              <a:t>:  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 yang  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 </a:t>
            </a:r>
            <a:r>
              <a:rPr lang="en-US" sz="1400" dirty="0" err="1" smtClean="0"/>
              <a:t>kreasi</a:t>
            </a:r>
            <a:r>
              <a:rPr lang="en-US" sz="1400" dirty="0" smtClean="0"/>
              <a:t>,  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 </a:t>
            </a:r>
            <a:r>
              <a:rPr lang="en-US" sz="1400" dirty="0" err="1" smtClean="0"/>
              <a:t>dan</a:t>
            </a:r>
            <a:r>
              <a:rPr lang="en-US" sz="1400" dirty="0" smtClean="0"/>
              <a:t>  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produk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dibuat</a:t>
            </a:r>
            <a:r>
              <a:rPr lang="en-US" sz="1400" dirty="0" smtClean="0"/>
              <a:t>  </a:t>
            </a:r>
            <a:r>
              <a:rPr lang="en-US" sz="1400" dirty="0" err="1" smtClean="0"/>
              <a:t>dihasilkan</a:t>
            </a:r>
            <a:r>
              <a:rPr lang="en-US" sz="1400" dirty="0" smtClean="0"/>
              <a:t>  </a:t>
            </a:r>
            <a:r>
              <a:rPr lang="en-US" sz="1400" dirty="0" err="1" smtClean="0"/>
              <a:t>oleh</a:t>
            </a:r>
            <a:r>
              <a:rPr lang="en-US" sz="1400" dirty="0" smtClean="0"/>
              <a:t>  </a:t>
            </a:r>
            <a:r>
              <a:rPr lang="en-US" sz="1400" dirty="0" err="1" smtClean="0"/>
              <a:t>tenaga</a:t>
            </a:r>
            <a:r>
              <a:rPr lang="en-US" sz="1400" dirty="0" smtClean="0"/>
              <a:t>  </a:t>
            </a:r>
            <a:r>
              <a:rPr lang="en-US" sz="1400" dirty="0" err="1" smtClean="0"/>
              <a:t>pengrajin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berawal</a:t>
            </a:r>
            <a:r>
              <a:rPr lang="en-US" sz="1400" dirty="0" smtClean="0"/>
              <a:t>  </a:t>
            </a:r>
            <a:r>
              <a:rPr lang="en-US" sz="1400" dirty="0" err="1" smtClean="0"/>
              <a:t>dari</a:t>
            </a:r>
            <a:r>
              <a:rPr lang="en-US" sz="1400" dirty="0" smtClean="0"/>
              <a:t>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awal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sampai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proses</a:t>
            </a:r>
            <a:r>
              <a:rPr lang="en-US" sz="1400" dirty="0" smtClean="0"/>
              <a:t>  </a:t>
            </a:r>
            <a:r>
              <a:rPr lang="en-US" sz="1400" dirty="0" err="1" smtClean="0"/>
              <a:t>penyelesaian</a:t>
            </a:r>
            <a:r>
              <a:rPr lang="en-US" sz="1400" dirty="0" smtClean="0"/>
              <a:t>  </a:t>
            </a:r>
            <a:r>
              <a:rPr lang="en-US" sz="1400" dirty="0" err="1" smtClean="0"/>
              <a:t>produknya</a:t>
            </a:r>
            <a:r>
              <a:rPr lang="en-US" sz="1400" dirty="0" smtClean="0"/>
              <a:t>,  </a:t>
            </a:r>
            <a:r>
              <a:rPr lang="en-US" sz="1400" dirty="0" err="1" smtClean="0"/>
              <a:t>antara</a:t>
            </a:r>
            <a:r>
              <a:rPr lang="en-US" sz="1400" dirty="0" smtClean="0"/>
              <a:t>  lain  </a:t>
            </a:r>
            <a:r>
              <a:rPr lang="en-US" sz="1400" dirty="0" err="1" smtClean="0"/>
              <a:t>meliputi</a:t>
            </a:r>
            <a:r>
              <a:rPr lang="en-US" sz="1400" dirty="0" smtClean="0"/>
              <a:t>  </a:t>
            </a:r>
            <a:r>
              <a:rPr lang="en-US" sz="1400" dirty="0" err="1" smtClean="0"/>
              <a:t>barang</a:t>
            </a:r>
            <a:r>
              <a:rPr lang="en-US" sz="1400" dirty="0" smtClean="0"/>
              <a:t>  </a:t>
            </a:r>
            <a:r>
              <a:rPr lang="en-US" sz="1400" dirty="0" err="1" smtClean="0"/>
              <a:t>kerajinan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yang  </a:t>
            </a:r>
            <a:r>
              <a:rPr lang="en-US" sz="1400" dirty="0" err="1" smtClean="0"/>
              <a:t>terbuat</a:t>
            </a:r>
            <a:r>
              <a:rPr lang="en-US" sz="1400" dirty="0" smtClean="0"/>
              <a:t>  </a:t>
            </a:r>
            <a:r>
              <a:rPr lang="en-US" sz="1400" dirty="0" err="1" smtClean="0"/>
              <a:t>dari</a:t>
            </a:r>
            <a:r>
              <a:rPr lang="en-US" sz="1400" dirty="0" smtClean="0"/>
              <a:t>:  </a:t>
            </a:r>
            <a:r>
              <a:rPr lang="en-US" sz="1400" dirty="0" err="1" smtClean="0"/>
              <a:t>batu</a:t>
            </a:r>
            <a:r>
              <a:rPr lang="en-US" sz="1400" dirty="0" smtClean="0"/>
              <a:t>  </a:t>
            </a:r>
            <a:r>
              <a:rPr lang="en-US" sz="1400" dirty="0" err="1" smtClean="0"/>
              <a:t>berharga</a:t>
            </a:r>
            <a:r>
              <a:rPr lang="en-US" sz="1400" dirty="0" smtClean="0"/>
              <a:t>,  </a:t>
            </a:r>
            <a:r>
              <a:rPr lang="en-US" sz="1400" dirty="0" err="1" smtClean="0"/>
              <a:t>serat</a:t>
            </a:r>
            <a:r>
              <a:rPr lang="en-US" sz="1400" dirty="0" smtClean="0"/>
              <a:t>  </a:t>
            </a:r>
            <a:r>
              <a:rPr lang="en-US" sz="1400" dirty="0" err="1" smtClean="0"/>
              <a:t>alam</a:t>
            </a:r>
            <a:r>
              <a:rPr lang="en-US" sz="1400" dirty="0" smtClean="0"/>
              <a:t>  </a:t>
            </a:r>
            <a:r>
              <a:rPr lang="en-US" sz="1400" dirty="0" err="1" smtClean="0"/>
              <a:t>maupun</a:t>
            </a:r>
            <a:r>
              <a:rPr lang="en-US" sz="1400" dirty="0" smtClean="0"/>
              <a:t>  </a:t>
            </a:r>
            <a:r>
              <a:rPr lang="en-US" sz="1400" dirty="0" err="1" smtClean="0"/>
              <a:t>buatan</a:t>
            </a:r>
            <a:r>
              <a:rPr lang="en-US" sz="1400" dirty="0" smtClean="0"/>
              <a:t>,  </a:t>
            </a:r>
            <a:r>
              <a:rPr lang="en-US" sz="1400" dirty="0" err="1" smtClean="0"/>
              <a:t>kulit</a:t>
            </a:r>
            <a:r>
              <a:rPr lang="en-US" sz="1400" dirty="0" smtClean="0"/>
              <a:t>,  </a:t>
            </a:r>
            <a:r>
              <a:rPr lang="en-US" sz="1400" dirty="0" err="1" smtClean="0"/>
              <a:t>rotan</a:t>
            </a:r>
            <a:r>
              <a:rPr lang="en-US" sz="1400" dirty="0" smtClean="0"/>
              <a:t>,  </a:t>
            </a:r>
            <a:r>
              <a:rPr lang="en-US" sz="1400" dirty="0" err="1" smtClean="0"/>
              <a:t>bambu</a:t>
            </a:r>
            <a:r>
              <a:rPr lang="en-US" sz="1400" dirty="0" smtClean="0"/>
              <a:t>,  </a:t>
            </a:r>
            <a:r>
              <a:rPr lang="en-US" sz="1400" dirty="0" err="1" smtClean="0"/>
              <a:t>kayu</a:t>
            </a:r>
            <a:r>
              <a:rPr lang="en-US" sz="1400" dirty="0" smtClean="0"/>
              <a:t>,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logam</a:t>
            </a:r>
            <a:r>
              <a:rPr lang="en-US" sz="1400" dirty="0" smtClean="0"/>
              <a:t>  (</a:t>
            </a:r>
            <a:r>
              <a:rPr lang="en-US" sz="1400" dirty="0" err="1" smtClean="0"/>
              <a:t>emas</a:t>
            </a:r>
            <a:r>
              <a:rPr lang="en-US" sz="1400" dirty="0" smtClean="0"/>
              <a:t>,  </a:t>
            </a:r>
            <a:r>
              <a:rPr lang="en-US" sz="1400" dirty="0" err="1" smtClean="0"/>
              <a:t>perak</a:t>
            </a:r>
            <a:r>
              <a:rPr lang="en-US" sz="1400" dirty="0" smtClean="0"/>
              <a:t>,  </a:t>
            </a:r>
            <a:r>
              <a:rPr lang="en-US" sz="1400" dirty="0" err="1" smtClean="0"/>
              <a:t>tembaga</a:t>
            </a:r>
            <a:r>
              <a:rPr lang="en-US" sz="1400" dirty="0" smtClean="0"/>
              <a:t>,  </a:t>
            </a:r>
            <a:r>
              <a:rPr lang="en-US" sz="1400" dirty="0" err="1" smtClean="0"/>
              <a:t>perunggu</a:t>
            </a:r>
            <a:r>
              <a:rPr lang="en-US" sz="1400" dirty="0" smtClean="0"/>
              <a:t>,  </a:t>
            </a:r>
            <a:r>
              <a:rPr lang="en-US" sz="1400" dirty="0" err="1" smtClean="0"/>
              <a:t>besi</a:t>
            </a:r>
            <a:r>
              <a:rPr lang="en-US" sz="1400" dirty="0" smtClean="0"/>
              <a:t>)  </a:t>
            </a:r>
            <a:r>
              <a:rPr lang="en-US" sz="1400" dirty="0" err="1" smtClean="0"/>
              <a:t>kayu</a:t>
            </a:r>
            <a:r>
              <a:rPr lang="en-US" sz="1400" dirty="0" smtClean="0"/>
              <a:t>,  </a:t>
            </a:r>
            <a:r>
              <a:rPr lang="en-US" sz="1400" dirty="0" err="1" smtClean="0"/>
              <a:t>kaca</a:t>
            </a:r>
            <a:r>
              <a:rPr lang="en-US" sz="1400" dirty="0" smtClean="0"/>
              <a:t>,  </a:t>
            </a:r>
            <a:r>
              <a:rPr lang="en-US" sz="1400" dirty="0" err="1" smtClean="0"/>
              <a:t>porselin</a:t>
            </a:r>
            <a:r>
              <a:rPr lang="en-US" sz="1400" dirty="0" smtClean="0"/>
              <a:t>,  </a:t>
            </a:r>
            <a:r>
              <a:rPr lang="en-US" sz="1400" dirty="0" err="1" smtClean="0"/>
              <a:t>kain</a:t>
            </a:r>
            <a:r>
              <a:rPr lang="en-US" sz="1400" dirty="0" smtClean="0"/>
              <a:t>,  </a:t>
            </a:r>
            <a:r>
              <a:rPr lang="en-US" sz="1400" dirty="0" err="1" smtClean="0"/>
              <a:t>marmer</a:t>
            </a:r>
            <a:r>
              <a:rPr lang="en-US" sz="1400" dirty="0" smtClean="0"/>
              <a:t>,  </a:t>
            </a:r>
            <a:r>
              <a:rPr lang="en-US" sz="1400" dirty="0" err="1" smtClean="0"/>
              <a:t>tanah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liat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kapur</a:t>
            </a:r>
            <a:r>
              <a:rPr lang="en-US" sz="1400" dirty="0" smtClean="0"/>
              <a:t>.  </a:t>
            </a:r>
            <a:r>
              <a:rPr lang="en-US" sz="1400" dirty="0" err="1" smtClean="0"/>
              <a:t>Produk</a:t>
            </a:r>
            <a:r>
              <a:rPr lang="en-US" sz="1400" dirty="0" smtClean="0"/>
              <a:t>  </a:t>
            </a:r>
            <a:r>
              <a:rPr lang="en-US" sz="1400" dirty="0" err="1" smtClean="0"/>
              <a:t>kerajinan</a:t>
            </a:r>
            <a:r>
              <a:rPr lang="en-US" sz="1400" dirty="0" smtClean="0"/>
              <a:t>  </a:t>
            </a:r>
            <a:r>
              <a:rPr lang="en-US" sz="1400" dirty="0" err="1" smtClean="0"/>
              <a:t>pada</a:t>
            </a:r>
            <a:r>
              <a:rPr lang="en-US" sz="1400" dirty="0" smtClean="0"/>
              <a:t>  </a:t>
            </a:r>
            <a:r>
              <a:rPr lang="en-US" sz="1400" dirty="0" err="1" smtClean="0"/>
              <a:t>umumnya</a:t>
            </a:r>
            <a:r>
              <a:rPr lang="en-US" sz="1400" dirty="0" smtClean="0"/>
              <a:t>  </a:t>
            </a:r>
            <a:r>
              <a:rPr lang="en-US" sz="1400" dirty="0" err="1" smtClean="0"/>
              <a:t>hanya</a:t>
            </a:r>
            <a:r>
              <a:rPr lang="en-US" sz="1400" dirty="0" smtClean="0"/>
              <a:t>  </a:t>
            </a:r>
            <a:r>
              <a:rPr lang="en-US" sz="1400" dirty="0" err="1" smtClean="0"/>
              <a:t>diproduksi</a:t>
            </a:r>
            <a:r>
              <a:rPr lang="en-US" sz="1400" dirty="0" smtClean="0"/>
              <a:t>  </a:t>
            </a:r>
            <a:r>
              <a:rPr lang="en-US" sz="1400" dirty="0" err="1" smtClean="0"/>
              <a:t>dalam</a:t>
            </a:r>
            <a:r>
              <a:rPr lang="en-US" sz="1400" dirty="0" smtClean="0"/>
              <a:t>  </a:t>
            </a:r>
            <a:r>
              <a:rPr lang="en-US" sz="1400" dirty="0" err="1" smtClean="0"/>
              <a:t>jumlah</a:t>
            </a:r>
            <a:r>
              <a:rPr lang="en-US" sz="1400" dirty="0" smtClean="0"/>
              <a:t>  yang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relatif</a:t>
            </a:r>
            <a:r>
              <a:rPr lang="en-US" sz="1400" dirty="0" smtClean="0"/>
              <a:t>  </a:t>
            </a:r>
            <a:r>
              <a:rPr lang="en-US" sz="1400" dirty="0" err="1" smtClean="0"/>
              <a:t>kecil</a:t>
            </a:r>
            <a:r>
              <a:rPr lang="en-US" sz="1400" dirty="0" smtClean="0"/>
              <a:t>  (</a:t>
            </a:r>
            <a:r>
              <a:rPr lang="en-US" sz="1400" dirty="0" err="1" smtClean="0"/>
              <a:t>bukan</a:t>
            </a:r>
            <a:r>
              <a:rPr lang="en-US" sz="1400" dirty="0" smtClean="0"/>
              <a:t> 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</a:t>
            </a:r>
            <a:r>
              <a:rPr lang="en-US" sz="1400" dirty="0" err="1" smtClean="0"/>
              <a:t>massal</a:t>
            </a:r>
            <a:r>
              <a:rPr lang="en-US" sz="1400" dirty="0" smtClean="0"/>
              <a:t>).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5.</a:t>
            </a:r>
            <a:r>
              <a:rPr lang="id-ID" sz="1400" dirty="0" smtClean="0"/>
              <a:t>           </a:t>
            </a:r>
            <a:r>
              <a:rPr lang="en-US" sz="1400" dirty="0" smtClean="0"/>
              <a:t>  </a:t>
            </a:r>
            <a:r>
              <a:rPr lang="en-US" sz="1400" dirty="0" err="1" smtClean="0"/>
              <a:t>Desain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kreasi</a:t>
            </a:r>
            <a:r>
              <a:rPr lang="en-US" sz="1400" dirty="0" smtClean="0"/>
              <a:t>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grafis</a:t>
            </a:r>
            <a:r>
              <a:rPr lang="en-US" sz="1400" dirty="0" smtClean="0"/>
              <a:t>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interior,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produk</a:t>
            </a:r>
            <a:r>
              <a:rPr lang="en-US" sz="1400" dirty="0" smtClean="0"/>
              <a:t>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industri</a:t>
            </a:r>
            <a:r>
              <a:rPr lang="en-US" sz="1400" dirty="0" smtClean="0"/>
              <a:t>,  </a:t>
            </a:r>
            <a:r>
              <a:rPr lang="en-US" sz="1400" dirty="0" err="1" smtClean="0"/>
              <a:t>konsultasi</a:t>
            </a:r>
            <a:r>
              <a:rPr lang="en-US" sz="1400" dirty="0" smtClean="0"/>
              <a:t>  </a:t>
            </a:r>
            <a:r>
              <a:rPr lang="en-US" sz="1400" dirty="0" err="1" smtClean="0"/>
              <a:t>identitas</a:t>
            </a:r>
            <a:r>
              <a:rPr lang="en-US" sz="1400" dirty="0" smtClean="0"/>
              <a:t> 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jasa</a:t>
            </a:r>
            <a:r>
              <a:rPr lang="en-US" sz="1400" dirty="0" smtClean="0"/>
              <a:t>  </a:t>
            </a:r>
            <a:r>
              <a:rPr lang="en-US" sz="1400" dirty="0" err="1" smtClean="0"/>
              <a:t>riset</a:t>
            </a:r>
            <a:r>
              <a:rPr lang="en-US" sz="1400" dirty="0" smtClean="0"/>
              <a:t>  </a:t>
            </a:r>
            <a:r>
              <a:rPr lang="en-US" sz="1400" dirty="0" err="1" smtClean="0"/>
              <a:t>pemasaran</a:t>
            </a:r>
            <a:r>
              <a:rPr lang="en-US" sz="1400" dirty="0" smtClean="0"/>
              <a:t>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</a:t>
            </a:r>
            <a:r>
              <a:rPr lang="en-US" sz="1400" dirty="0" err="1" smtClean="0"/>
              <a:t>kemasan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jasa</a:t>
            </a:r>
            <a:r>
              <a:rPr lang="en-US" sz="1400" dirty="0" smtClean="0"/>
              <a:t>  </a:t>
            </a:r>
            <a:r>
              <a:rPr lang="en-US" sz="1400" dirty="0" err="1" smtClean="0"/>
              <a:t>pengepakan</a:t>
            </a:r>
            <a:r>
              <a:rPr lang="en-US" sz="1400" dirty="0" smtClean="0"/>
              <a:t>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6. 	</a:t>
            </a:r>
            <a:r>
              <a:rPr lang="en-US" sz="1400" dirty="0" err="1" smtClean="0"/>
              <a:t>Fesyen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kreasi</a:t>
            </a:r>
            <a:r>
              <a:rPr lang="en-US" sz="1400" dirty="0" smtClean="0"/>
              <a:t>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pakaian</a:t>
            </a:r>
            <a:r>
              <a:rPr lang="en-US" sz="1400" dirty="0" smtClean="0"/>
              <a:t>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alas  kaki,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aksesoris</a:t>
            </a:r>
            <a:r>
              <a:rPr lang="en-US" sz="1400" dirty="0" smtClean="0"/>
              <a:t>  mode 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, 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</a:t>
            </a:r>
            <a:r>
              <a:rPr lang="en-US" sz="1400" dirty="0" err="1" smtClean="0"/>
              <a:t>pakaian</a:t>
            </a:r>
            <a:r>
              <a:rPr lang="en-US" sz="1400" dirty="0" smtClean="0"/>
              <a:t>  mode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aksesorisnya</a:t>
            </a:r>
            <a:r>
              <a:rPr lang="en-US" sz="1400" dirty="0" smtClean="0"/>
              <a:t>,  </a:t>
            </a:r>
            <a:r>
              <a:rPr lang="en-US" sz="1400" dirty="0" err="1" smtClean="0"/>
              <a:t>konsultansi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lini</a:t>
            </a:r>
            <a:r>
              <a:rPr lang="en-US" sz="1400" dirty="0" smtClean="0"/>
              <a:t>  </a:t>
            </a:r>
            <a:r>
              <a:rPr lang="en-US" sz="1400" dirty="0" err="1" smtClean="0"/>
              <a:t>produk</a:t>
            </a:r>
            <a:r>
              <a:rPr lang="en-US" sz="1400" dirty="0" smtClean="0"/>
              <a:t>  </a:t>
            </a:r>
            <a:r>
              <a:rPr lang="en-US" sz="1400" dirty="0" err="1" smtClean="0"/>
              <a:t>fesyen</a:t>
            </a:r>
            <a:r>
              <a:rPr lang="en-US" sz="1400" dirty="0" smtClean="0"/>
              <a:t>,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</a:t>
            </a:r>
            <a:r>
              <a:rPr lang="en-US" sz="1400" dirty="0" err="1" smtClean="0"/>
              <a:t>produk</a:t>
            </a:r>
            <a:r>
              <a:rPr lang="en-US" sz="1400" dirty="0" smtClean="0"/>
              <a:t>  </a:t>
            </a:r>
            <a:r>
              <a:rPr lang="en-US" sz="1400" dirty="0" err="1" smtClean="0"/>
              <a:t>fesyen</a:t>
            </a:r>
            <a:r>
              <a:rPr lang="en-US" sz="1400" dirty="0" smtClean="0"/>
              <a:t>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7. 	Video,  Film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Fotografi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kreasi</a:t>
            </a:r>
            <a:r>
              <a:rPr lang="en-US" sz="1400" dirty="0" smtClean="0"/>
              <a:t> 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video,  </a:t>
            </a:r>
            <a:br>
              <a:rPr lang="en-US" sz="1400" dirty="0" smtClean="0"/>
            </a:br>
            <a:r>
              <a:rPr lang="en-US" sz="1400" dirty="0" smtClean="0"/>
              <a:t>	film,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jasa</a:t>
            </a:r>
            <a:r>
              <a:rPr lang="en-US" sz="1400" dirty="0" smtClean="0"/>
              <a:t>  </a:t>
            </a:r>
            <a:r>
              <a:rPr lang="en-US" sz="1400" dirty="0" err="1" smtClean="0"/>
              <a:t>fotografi</a:t>
            </a:r>
            <a:r>
              <a:rPr lang="en-US" sz="1400" dirty="0" smtClean="0"/>
              <a:t>,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</a:t>
            </a:r>
            <a:r>
              <a:rPr lang="en-US" sz="1400" dirty="0" err="1" smtClean="0"/>
              <a:t>rekaman</a:t>
            </a:r>
            <a:r>
              <a:rPr lang="en-US" sz="1400" dirty="0" smtClean="0"/>
              <a:t>  video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film. 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  </a:t>
            </a:r>
            <a:r>
              <a:rPr lang="en-US" sz="1400" dirty="0" err="1" smtClean="0"/>
              <a:t>di</a:t>
            </a:r>
            <a:r>
              <a:rPr lang="en-US" sz="1400" dirty="0" smtClean="0"/>
              <a:t>  </a:t>
            </a:r>
            <a:r>
              <a:rPr lang="en-US" sz="1400" dirty="0" err="1" smtClean="0"/>
              <a:t>dalamnya</a:t>
            </a:r>
            <a:r>
              <a:rPr lang="en-US" sz="1400" dirty="0" smtClean="0"/>
              <a:t>  	</a:t>
            </a:r>
            <a:r>
              <a:rPr lang="en-US" sz="1400" dirty="0" err="1" smtClean="0"/>
              <a:t>penulisan</a:t>
            </a:r>
            <a:r>
              <a:rPr lang="en-US" sz="1400" dirty="0" smtClean="0"/>
              <a:t>  </a:t>
            </a:r>
            <a:r>
              <a:rPr lang="en-US" sz="1400" dirty="0" err="1" smtClean="0"/>
              <a:t>skrip</a:t>
            </a:r>
            <a:r>
              <a:rPr lang="en-US" sz="1400" dirty="0" smtClean="0"/>
              <a:t>,  dubbing  film,  </a:t>
            </a:r>
            <a:r>
              <a:rPr lang="en-US" sz="1400" dirty="0" err="1" smtClean="0"/>
              <a:t>sinematografi</a:t>
            </a:r>
            <a:r>
              <a:rPr lang="en-US" sz="1400" dirty="0" smtClean="0"/>
              <a:t>,  </a:t>
            </a:r>
            <a:r>
              <a:rPr lang="en-US" sz="1400" dirty="0" err="1" smtClean="0"/>
              <a:t>sinetron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eksibisi</a:t>
            </a:r>
            <a:r>
              <a:rPr lang="en-US" sz="1400" dirty="0" smtClean="0"/>
              <a:t>  film.  </a:t>
            </a:r>
          </a:p>
          <a:p>
            <a:pPr>
              <a:buNone/>
            </a:pPr>
            <a:r>
              <a:rPr lang="en-US" sz="1400" dirty="0" smtClean="0"/>
              <a:t>8. 	</a:t>
            </a:r>
            <a:r>
              <a:rPr lang="en-US" sz="1400" dirty="0" err="1" smtClean="0"/>
              <a:t>Permainan</a:t>
            </a:r>
            <a:r>
              <a:rPr lang="en-US" sz="1400" dirty="0" smtClean="0"/>
              <a:t>  </a:t>
            </a:r>
            <a:r>
              <a:rPr lang="en-US" sz="1400" dirty="0" err="1" smtClean="0"/>
              <a:t>Interaktif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kreasi</a:t>
            </a:r>
            <a:r>
              <a:rPr lang="en-US" sz="1400" dirty="0" smtClean="0"/>
              <a:t>, 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 </a:t>
            </a:r>
            <a:r>
              <a:rPr lang="en-US" sz="1400" dirty="0" err="1" smtClean="0"/>
              <a:t>permainan</a:t>
            </a:r>
            <a:r>
              <a:rPr lang="en-US" sz="1400" dirty="0" smtClean="0"/>
              <a:t>  </a:t>
            </a:r>
            <a:r>
              <a:rPr lang="en-US" sz="1400" dirty="0" err="1" smtClean="0"/>
              <a:t>komputer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video  yang  </a:t>
            </a:r>
            <a:r>
              <a:rPr lang="en-US" sz="1400" dirty="0" err="1" smtClean="0"/>
              <a:t>bersifat</a:t>
            </a:r>
            <a:r>
              <a:rPr lang="en-US" sz="1400" dirty="0" smtClean="0"/>
              <a:t>  </a:t>
            </a:r>
            <a:r>
              <a:rPr lang="en-US" sz="1400" dirty="0" err="1" smtClean="0"/>
              <a:t>hiburan</a:t>
            </a:r>
            <a:r>
              <a:rPr lang="en-US" sz="1400" dirty="0" smtClean="0"/>
              <a:t>,  </a:t>
            </a:r>
            <a:r>
              <a:rPr lang="en-US" sz="1400" dirty="0" err="1" smtClean="0"/>
              <a:t>ketangkasan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edukasi</a:t>
            </a:r>
            <a:r>
              <a:rPr lang="en-US" sz="1400" dirty="0" smtClean="0"/>
              <a:t>.  </a:t>
            </a:r>
            <a:r>
              <a:rPr lang="en-US" sz="1400" dirty="0" err="1" smtClean="0"/>
              <a:t>Subsektor</a:t>
            </a:r>
            <a:r>
              <a:rPr lang="en-US" sz="1400" dirty="0" smtClean="0"/>
              <a:t>  </a:t>
            </a:r>
            <a:r>
              <a:rPr lang="en-US" sz="1400" dirty="0" err="1" smtClean="0"/>
              <a:t>permainan</a:t>
            </a:r>
            <a:r>
              <a:rPr lang="en-US" sz="1400" dirty="0" smtClean="0"/>
              <a:t>  </a:t>
            </a:r>
            <a:r>
              <a:rPr lang="en-US" sz="1400" dirty="0" err="1" smtClean="0"/>
              <a:t>interaktif</a:t>
            </a:r>
            <a:r>
              <a:rPr lang="en-US" sz="1400" dirty="0" smtClean="0"/>
              <a:t>  </a:t>
            </a:r>
            <a:r>
              <a:rPr lang="en-US" sz="1400" dirty="0" err="1" smtClean="0"/>
              <a:t>bukan</a:t>
            </a:r>
            <a:r>
              <a:rPr lang="en-US" sz="1400" dirty="0" smtClean="0"/>
              <a:t>  </a:t>
            </a:r>
            <a:r>
              <a:rPr lang="en-US" sz="1400" dirty="0" err="1" smtClean="0"/>
              <a:t>didominasi</a:t>
            </a:r>
            <a:r>
              <a:rPr lang="en-US" sz="1400" dirty="0" smtClean="0"/>
              <a:t> 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  </a:t>
            </a:r>
            <a:r>
              <a:rPr lang="en-US" sz="1400" dirty="0" err="1" smtClean="0"/>
              <a:t>hiburan</a:t>
            </a:r>
            <a:r>
              <a:rPr lang="en-US" sz="1400" dirty="0" smtClean="0"/>
              <a:t>  </a:t>
            </a:r>
            <a:r>
              <a:rPr lang="en-US" sz="1400" dirty="0" err="1" smtClean="0"/>
              <a:t>semata‐mata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tetapi</a:t>
            </a:r>
            <a:r>
              <a:rPr lang="en-US" sz="1400" dirty="0" smtClean="0"/>
              <a:t>  </a:t>
            </a:r>
            <a:r>
              <a:rPr lang="en-US" sz="1400" dirty="0" err="1" smtClean="0"/>
              <a:t>juga</a:t>
            </a:r>
            <a:r>
              <a:rPr lang="en-US" sz="1400" dirty="0" smtClean="0"/>
              <a:t> 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  </a:t>
            </a:r>
            <a:r>
              <a:rPr lang="en-US" sz="1400" dirty="0" err="1" smtClean="0"/>
              <a:t>alat</a:t>
            </a:r>
            <a:r>
              <a:rPr lang="en-US" sz="1400" dirty="0" smtClean="0"/>
              <a:t>  bantu  </a:t>
            </a:r>
            <a:r>
              <a:rPr lang="en-US" sz="1400" dirty="0" err="1" smtClean="0"/>
              <a:t>pembelajaran</a:t>
            </a:r>
            <a:r>
              <a:rPr lang="en-US" sz="1400" dirty="0" smtClean="0"/>
              <a:t>  </a:t>
            </a:r>
            <a:r>
              <a:rPr lang="en-US" sz="1400" dirty="0" err="1" smtClean="0"/>
              <a:t>atau</a:t>
            </a:r>
            <a:r>
              <a:rPr lang="en-US" sz="1400" dirty="0" smtClean="0"/>
              <a:t>  </a:t>
            </a:r>
            <a:r>
              <a:rPr lang="en-US" sz="1400" dirty="0" err="1" smtClean="0"/>
              <a:t>edukasi</a:t>
            </a:r>
            <a:r>
              <a:rPr lang="en-US" sz="1400" dirty="0" smtClean="0"/>
              <a:t>.  </a:t>
            </a:r>
            <a:endParaRPr lang="id-ID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9.	</a:t>
            </a:r>
            <a:r>
              <a:rPr lang="en-US" sz="1400" dirty="0" err="1" smtClean="0"/>
              <a:t>Musik</a:t>
            </a:r>
            <a:r>
              <a:rPr lang="en-US" sz="1400" dirty="0" smtClean="0"/>
              <a:t>:  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 yang  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 </a:t>
            </a:r>
            <a:r>
              <a:rPr lang="en-US" sz="1400" dirty="0" err="1" smtClean="0"/>
              <a:t>kreasi</a:t>
            </a:r>
            <a:r>
              <a:rPr lang="en-US" sz="1400" dirty="0" smtClean="0"/>
              <a:t>/</a:t>
            </a:r>
            <a:r>
              <a:rPr lang="en-US" sz="1400" dirty="0" err="1" smtClean="0"/>
              <a:t>komposisi</a:t>
            </a:r>
            <a:r>
              <a:rPr lang="en-US" sz="1400" dirty="0" smtClean="0"/>
              <a:t>,   </a:t>
            </a:r>
            <a:r>
              <a:rPr lang="en-US" sz="1400" dirty="0" err="1" smtClean="0"/>
              <a:t>pertunjukan</a:t>
            </a:r>
            <a:r>
              <a:rPr lang="en-US" sz="1400" dirty="0" smtClean="0"/>
              <a:t>, </a:t>
            </a:r>
            <a:endParaRPr lang="id-ID" sz="1400" dirty="0" smtClean="0"/>
          </a:p>
          <a:p>
            <a:pPr>
              <a:buNone/>
            </a:pPr>
            <a:r>
              <a:rPr lang="id-ID" sz="1400" dirty="0" smtClean="0"/>
              <a:t>                        </a:t>
            </a:r>
            <a:r>
              <a:rPr lang="en-US" sz="1400" dirty="0" err="1" smtClean="0"/>
              <a:t>reproduksi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  </a:t>
            </a:r>
            <a:r>
              <a:rPr lang="en-US" sz="1400" dirty="0" err="1" smtClean="0"/>
              <a:t>dari</a:t>
            </a:r>
            <a:r>
              <a:rPr lang="en-US" sz="1400" dirty="0" smtClean="0"/>
              <a:t>  </a:t>
            </a:r>
            <a:r>
              <a:rPr lang="en-US" sz="1400" dirty="0" err="1" smtClean="0"/>
              <a:t>rekaman</a:t>
            </a:r>
            <a:r>
              <a:rPr lang="en-US" sz="1400" dirty="0" smtClean="0"/>
              <a:t>  </a:t>
            </a:r>
            <a:r>
              <a:rPr lang="en-US" sz="1400" dirty="0" err="1" smtClean="0"/>
              <a:t>suara</a:t>
            </a:r>
            <a:r>
              <a:rPr lang="en-US" sz="1400" dirty="0" smtClean="0"/>
              <a:t>. 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10. </a:t>
            </a:r>
            <a:r>
              <a:rPr lang="id-ID" sz="1400" dirty="0" smtClean="0"/>
              <a:t>       </a:t>
            </a:r>
            <a:r>
              <a:rPr lang="en-US" sz="1400" dirty="0" err="1" smtClean="0"/>
              <a:t>Seni</a:t>
            </a:r>
            <a:r>
              <a:rPr lang="en-US" sz="1400" dirty="0" smtClean="0"/>
              <a:t>  </a:t>
            </a:r>
            <a:r>
              <a:rPr lang="en-US" sz="1400" dirty="0" err="1" smtClean="0"/>
              <a:t>Pertunjukan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usaha</a:t>
            </a:r>
            <a:r>
              <a:rPr lang="en-US" sz="1400" dirty="0" smtClean="0"/>
              <a:t> 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  </a:t>
            </a:r>
            <a:r>
              <a:rPr lang="en-US" sz="1400" dirty="0" err="1" smtClean="0"/>
              <a:t>konten</a:t>
            </a:r>
            <a:r>
              <a:rPr lang="en-US" sz="1400" dirty="0" smtClean="0"/>
              <a:t>,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  </a:t>
            </a:r>
            <a:r>
              <a:rPr lang="en-US" sz="1400" dirty="0" err="1" smtClean="0"/>
              <a:t>pertunjukan</a:t>
            </a:r>
            <a:r>
              <a:rPr lang="en-US" sz="1400" dirty="0" smtClean="0"/>
              <a:t>  (</a:t>
            </a:r>
            <a:r>
              <a:rPr lang="en-US" sz="1400" dirty="0" err="1" smtClean="0"/>
              <a:t>misal</a:t>
            </a:r>
            <a:r>
              <a:rPr lang="en-US" sz="1400" dirty="0" smtClean="0"/>
              <a:t>:  </a:t>
            </a:r>
            <a:r>
              <a:rPr lang="en-US" sz="1400" dirty="0" err="1" smtClean="0"/>
              <a:t>pertunjukan</a:t>
            </a:r>
            <a:r>
              <a:rPr lang="en-US" sz="1400" dirty="0" smtClean="0"/>
              <a:t>  </a:t>
            </a:r>
            <a:r>
              <a:rPr lang="en-US" sz="1400" dirty="0" err="1" smtClean="0"/>
              <a:t>balet</a:t>
            </a:r>
            <a:r>
              <a:rPr lang="en-US" sz="1400" dirty="0" smtClean="0"/>
              <a:t>,  </a:t>
            </a:r>
            <a:r>
              <a:rPr lang="en-US" sz="1400" dirty="0" err="1" smtClean="0"/>
              <a:t>tarian</a:t>
            </a:r>
            <a:r>
              <a:rPr lang="en-US" sz="1400" dirty="0" smtClean="0"/>
              <a:t>  </a:t>
            </a:r>
            <a:r>
              <a:rPr lang="en-US" sz="1400" dirty="0" err="1" smtClean="0"/>
              <a:t>tradisional</a:t>
            </a:r>
            <a:r>
              <a:rPr lang="en-US" sz="1400" dirty="0" smtClean="0"/>
              <a:t>,  </a:t>
            </a:r>
            <a:r>
              <a:rPr lang="en-US" sz="1400" dirty="0" err="1" smtClean="0"/>
              <a:t>tarian</a:t>
            </a:r>
            <a:r>
              <a:rPr lang="en-US" sz="1400" dirty="0" smtClean="0"/>
              <a:t>  </a:t>
            </a:r>
            <a:r>
              <a:rPr lang="en-US" sz="1400" dirty="0" err="1" smtClean="0"/>
              <a:t>kontemporer</a:t>
            </a:r>
            <a:r>
              <a:rPr lang="en-US" sz="1400" dirty="0" smtClean="0"/>
              <a:t>,  </a:t>
            </a:r>
            <a:br>
              <a:rPr lang="en-US" sz="1400" dirty="0" smtClean="0"/>
            </a:br>
            <a:r>
              <a:rPr lang="en-US" sz="1400" dirty="0" smtClean="0"/>
              <a:t>	drama,  </a:t>
            </a:r>
            <a:r>
              <a:rPr lang="en-US" sz="1400" dirty="0" err="1" smtClean="0"/>
              <a:t>musik</a:t>
            </a:r>
            <a:r>
              <a:rPr lang="en-US" sz="1400" dirty="0" smtClean="0"/>
              <a:t>  </a:t>
            </a:r>
            <a:r>
              <a:rPr lang="en-US" sz="1400" dirty="0" err="1" smtClean="0"/>
              <a:t>tradisional</a:t>
            </a:r>
            <a:r>
              <a:rPr lang="en-US" sz="1400" dirty="0" smtClean="0"/>
              <a:t>,  </a:t>
            </a:r>
            <a:r>
              <a:rPr lang="en-US" sz="1400" dirty="0" err="1" smtClean="0"/>
              <a:t>musik</a:t>
            </a:r>
            <a:r>
              <a:rPr lang="en-US" sz="1400" dirty="0" smtClean="0"/>
              <a:t>  </a:t>
            </a:r>
            <a:r>
              <a:rPr lang="en-US" sz="1400" dirty="0" err="1" smtClean="0"/>
              <a:t>teater</a:t>
            </a:r>
            <a:r>
              <a:rPr lang="en-US" sz="1400" dirty="0" smtClean="0"/>
              <a:t>,  opera, 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  </a:t>
            </a:r>
            <a:r>
              <a:rPr lang="en-US" sz="1400" dirty="0" err="1" smtClean="0"/>
              <a:t>tur</a:t>
            </a:r>
            <a:r>
              <a:rPr lang="en-US" sz="1400" dirty="0" smtClean="0"/>
              <a:t>  </a:t>
            </a:r>
            <a:r>
              <a:rPr lang="en-US" sz="1400" dirty="0" err="1" smtClean="0"/>
              <a:t>musik</a:t>
            </a:r>
            <a:r>
              <a:rPr lang="en-US" sz="1400" dirty="0" smtClean="0"/>
              <a:t>  </a:t>
            </a:r>
            <a:r>
              <a:rPr lang="en-US" sz="1400" dirty="0" err="1" smtClean="0"/>
              <a:t>etnik</a:t>
            </a:r>
            <a:r>
              <a:rPr lang="en-US" sz="1400" dirty="0" smtClean="0"/>
              <a:t>),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pembuatan</a:t>
            </a:r>
            <a:r>
              <a:rPr lang="en-US" sz="1400" dirty="0" smtClean="0"/>
              <a:t>  </a:t>
            </a:r>
            <a:r>
              <a:rPr lang="en-US" sz="1400" dirty="0" err="1" smtClean="0"/>
              <a:t>busana</a:t>
            </a:r>
            <a:r>
              <a:rPr lang="en-US" sz="1400" dirty="0" smtClean="0"/>
              <a:t>  </a:t>
            </a:r>
            <a:r>
              <a:rPr lang="en-US" sz="1400" dirty="0" err="1" smtClean="0"/>
              <a:t>pertunjukan</a:t>
            </a:r>
            <a:r>
              <a:rPr lang="en-US" sz="1400" dirty="0" smtClean="0"/>
              <a:t>,  </a:t>
            </a:r>
            <a:r>
              <a:rPr lang="en-US" sz="1400" dirty="0" err="1" smtClean="0"/>
              <a:t>tata</a:t>
            </a:r>
            <a:r>
              <a:rPr lang="en-US" sz="1400" dirty="0" smtClean="0"/>
              <a:t>  </a:t>
            </a:r>
            <a:r>
              <a:rPr lang="en-US" sz="1400" dirty="0" err="1" smtClean="0"/>
              <a:t>panggung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tata</a:t>
            </a:r>
            <a:r>
              <a:rPr lang="en-US" sz="1400" dirty="0" smtClean="0"/>
              <a:t>  </a:t>
            </a:r>
            <a:r>
              <a:rPr lang="en-US" sz="1400" dirty="0" err="1" smtClean="0"/>
              <a:t>pencahayaan</a:t>
            </a:r>
            <a:r>
              <a:rPr lang="en-US" sz="1400" dirty="0" smtClean="0"/>
              <a:t>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11. </a:t>
            </a:r>
            <a:r>
              <a:rPr lang="id-ID" sz="1400" dirty="0" smtClean="0"/>
              <a:t>       </a:t>
            </a:r>
            <a:r>
              <a:rPr lang="en-US" sz="1400" dirty="0" err="1" smtClean="0"/>
              <a:t>Penerbitan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Percetakan</a:t>
            </a:r>
            <a:r>
              <a:rPr lang="en-US" sz="1400" dirty="0" smtClean="0"/>
              <a:t>: 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yang 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r>
              <a:rPr lang="en-US" sz="1400" dirty="0" err="1" smtClean="0"/>
              <a:t>penulisan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konten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penerbitan</a:t>
            </a:r>
            <a:r>
              <a:rPr lang="en-US" sz="1400" dirty="0" smtClean="0"/>
              <a:t>  </a:t>
            </a:r>
            <a:r>
              <a:rPr lang="en-US" sz="1400" dirty="0" err="1" smtClean="0"/>
              <a:t>buku</a:t>
            </a:r>
            <a:r>
              <a:rPr lang="en-US" sz="1400" dirty="0" smtClean="0"/>
              <a:t>,  </a:t>
            </a:r>
            <a:r>
              <a:rPr lang="en-US" sz="1400" dirty="0" err="1" smtClean="0"/>
              <a:t>jurnal</a:t>
            </a:r>
            <a:r>
              <a:rPr lang="en-US" sz="1400" dirty="0" smtClean="0"/>
              <a:t>,  </a:t>
            </a:r>
            <a:r>
              <a:rPr lang="en-US" sz="1400" dirty="0" err="1" smtClean="0"/>
              <a:t>koran</a:t>
            </a:r>
            <a:r>
              <a:rPr lang="en-US" sz="1400" dirty="0" smtClean="0"/>
              <a:t>,  </a:t>
            </a:r>
            <a:r>
              <a:rPr lang="en-US" sz="1400" dirty="0" err="1" smtClean="0"/>
              <a:t>majalah</a:t>
            </a:r>
            <a:r>
              <a:rPr lang="en-US" sz="1400" dirty="0" smtClean="0"/>
              <a:t>,  tabloid,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konten</a:t>
            </a:r>
            <a:r>
              <a:rPr lang="en-US" sz="1400" dirty="0" smtClean="0"/>
              <a:t>  digital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 	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</a:t>
            </a:r>
            <a:r>
              <a:rPr lang="en-US" sz="1400" dirty="0" err="1" smtClean="0"/>
              <a:t>kantor</a:t>
            </a:r>
            <a:r>
              <a:rPr lang="en-US" sz="1400" dirty="0" smtClean="0"/>
              <a:t>  </a:t>
            </a:r>
            <a:r>
              <a:rPr lang="en-US" sz="1400" dirty="0" err="1" smtClean="0"/>
              <a:t>berita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pencari</a:t>
            </a:r>
            <a:r>
              <a:rPr lang="en-US" sz="1400" dirty="0" smtClean="0"/>
              <a:t>  </a:t>
            </a:r>
            <a:r>
              <a:rPr lang="en-US" sz="1400" dirty="0" err="1" smtClean="0"/>
              <a:t>berita</a:t>
            </a:r>
            <a:r>
              <a:rPr lang="en-US" sz="1400" dirty="0" smtClean="0"/>
              <a:t>.  </a:t>
            </a:r>
            <a:r>
              <a:rPr lang="en-US" sz="1400" dirty="0" err="1" smtClean="0"/>
              <a:t>Subsektor</a:t>
            </a:r>
            <a:r>
              <a:rPr lang="en-US" sz="1400" dirty="0" smtClean="0"/>
              <a:t>  </a:t>
            </a:r>
            <a:r>
              <a:rPr lang="en-US" sz="1400" dirty="0" err="1" smtClean="0"/>
              <a:t>ini</a:t>
            </a:r>
            <a:r>
              <a:rPr lang="en-US" sz="1400" dirty="0" smtClean="0"/>
              <a:t>  </a:t>
            </a:r>
            <a:r>
              <a:rPr lang="en-US" sz="1400" dirty="0" err="1" smtClean="0"/>
              <a:t>juga</a:t>
            </a:r>
            <a:r>
              <a:rPr lang="en-US" sz="1400" dirty="0" smtClean="0"/>
              <a:t> 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  </a:t>
            </a:r>
            <a:r>
              <a:rPr lang="en-US" sz="1400" dirty="0" err="1" smtClean="0"/>
              <a:t>penerbitan</a:t>
            </a:r>
            <a:r>
              <a:rPr lang="en-US" sz="1400" dirty="0" smtClean="0"/>
              <a:t> 	</a:t>
            </a:r>
            <a:r>
              <a:rPr lang="en-US" sz="1400" dirty="0" err="1" smtClean="0"/>
              <a:t>perangko</a:t>
            </a:r>
            <a:r>
              <a:rPr lang="en-US" sz="1400" dirty="0" smtClean="0"/>
              <a:t>,  </a:t>
            </a:r>
            <a:r>
              <a:rPr lang="en-US" sz="1400" dirty="0" err="1" smtClean="0"/>
              <a:t>materai</a:t>
            </a:r>
            <a:r>
              <a:rPr lang="en-US" sz="1400" dirty="0" smtClean="0"/>
              <a:t>,  </a:t>
            </a:r>
            <a:r>
              <a:rPr lang="en-US" sz="1400" dirty="0" err="1" smtClean="0"/>
              <a:t>uang</a:t>
            </a:r>
            <a:r>
              <a:rPr lang="en-US" sz="1400" dirty="0" smtClean="0"/>
              <a:t>  </a:t>
            </a:r>
            <a:r>
              <a:rPr lang="en-US" sz="1400" dirty="0" err="1" smtClean="0"/>
              <a:t>kertas</a:t>
            </a:r>
            <a:r>
              <a:rPr lang="en-US" sz="1400" dirty="0" smtClean="0"/>
              <a:t>,  </a:t>
            </a:r>
            <a:r>
              <a:rPr lang="en-US" sz="1400" dirty="0" err="1" smtClean="0"/>
              <a:t>blanko</a:t>
            </a:r>
            <a:r>
              <a:rPr lang="en-US" sz="1400" dirty="0" smtClean="0"/>
              <a:t>  </a:t>
            </a:r>
            <a:r>
              <a:rPr lang="en-US" sz="1400" dirty="0" err="1" smtClean="0"/>
              <a:t>cek</a:t>
            </a:r>
            <a:r>
              <a:rPr lang="en-US" sz="1400" dirty="0" smtClean="0"/>
              <a:t>,  </a:t>
            </a:r>
            <a:r>
              <a:rPr lang="en-US" sz="1400" dirty="0" err="1" smtClean="0"/>
              <a:t>giro</a:t>
            </a:r>
            <a:r>
              <a:rPr lang="en-US" sz="1400" dirty="0" smtClean="0"/>
              <a:t>,  </a:t>
            </a:r>
            <a:r>
              <a:rPr lang="en-US" sz="1400" dirty="0" err="1" smtClean="0"/>
              <a:t>surat</a:t>
            </a:r>
            <a:r>
              <a:rPr lang="en-US" sz="1400" dirty="0" smtClean="0"/>
              <a:t>  </a:t>
            </a:r>
            <a:r>
              <a:rPr lang="en-US" sz="1400" dirty="0" err="1" smtClean="0"/>
              <a:t>andil</a:t>
            </a:r>
            <a:r>
              <a:rPr lang="en-US" sz="1400" dirty="0" smtClean="0"/>
              <a:t>,  </a:t>
            </a:r>
            <a:r>
              <a:rPr lang="en-US" sz="1400" dirty="0" err="1" smtClean="0"/>
              <a:t>obligasi</a:t>
            </a:r>
            <a:r>
              <a:rPr lang="en-US" sz="1400" dirty="0" smtClean="0"/>
              <a:t>  </a:t>
            </a:r>
            <a:r>
              <a:rPr lang="en-US" sz="1400" dirty="0" err="1" smtClean="0"/>
              <a:t>surat</a:t>
            </a:r>
            <a:r>
              <a:rPr lang="en-US" sz="1400" dirty="0" smtClean="0"/>
              <a:t>  </a:t>
            </a:r>
            <a:r>
              <a:rPr lang="en-US" sz="1400" dirty="0" err="1" smtClean="0"/>
              <a:t>saham</a:t>
            </a:r>
            <a:r>
              <a:rPr lang="en-US" sz="1400" dirty="0" smtClean="0"/>
              <a:t>,  </a:t>
            </a:r>
            <a:r>
              <a:rPr lang="en-US" sz="1400" dirty="0" err="1" smtClean="0"/>
              <a:t>surat</a:t>
            </a:r>
            <a:r>
              <a:rPr lang="en-US" sz="1400" dirty="0" smtClean="0"/>
              <a:t>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id-ID" sz="1400" dirty="0" smtClean="0"/>
              <a:t>                 </a:t>
            </a:r>
            <a:r>
              <a:rPr lang="en-US" sz="1400" dirty="0" err="1" smtClean="0"/>
              <a:t>berharga</a:t>
            </a:r>
            <a:r>
              <a:rPr lang="en-US" sz="1400" dirty="0" smtClean="0"/>
              <a:t> 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,  passport,  </a:t>
            </a:r>
            <a:r>
              <a:rPr lang="en-US" sz="1400" dirty="0" err="1" smtClean="0"/>
              <a:t>tiket</a:t>
            </a:r>
            <a:r>
              <a:rPr lang="en-US" sz="1400" dirty="0" smtClean="0"/>
              <a:t>  </a:t>
            </a:r>
            <a:r>
              <a:rPr lang="en-US" sz="1400" dirty="0" err="1" smtClean="0"/>
              <a:t>pesawat</a:t>
            </a:r>
            <a:r>
              <a:rPr lang="en-US" sz="1400" dirty="0" smtClean="0"/>
              <a:t>  </a:t>
            </a:r>
            <a:r>
              <a:rPr lang="en-US" sz="1400" dirty="0" err="1" smtClean="0"/>
              <a:t>terbang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terbitan</a:t>
            </a:r>
            <a:r>
              <a:rPr lang="en-US" sz="1400" dirty="0" smtClean="0"/>
              <a:t>  </a:t>
            </a:r>
            <a:r>
              <a:rPr lang="en-US" sz="1400" dirty="0" err="1" smtClean="0"/>
              <a:t>khusus</a:t>
            </a:r>
            <a:r>
              <a:rPr lang="en-US" sz="1400" dirty="0" smtClean="0"/>
              <a:t> 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.  </a:t>
            </a:r>
            <a:r>
              <a:rPr lang="en-US" sz="1400" dirty="0" err="1" smtClean="0"/>
              <a:t>Juga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id-ID" sz="1400" dirty="0" smtClean="0"/>
              <a:t>               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  </a:t>
            </a:r>
            <a:r>
              <a:rPr lang="en-US" sz="1400" dirty="0" err="1" smtClean="0"/>
              <a:t>penerbitan</a:t>
            </a:r>
            <a:r>
              <a:rPr lang="en-US" sz="1400" dirty="0" smtClean="0"/>
              <a:t>  </a:t>
            </a:r>
            <a:r>
              <a:rPr lang="en-US" sz="1400" dirty="0" err="1" smtClean="0"/>
              <a:t>foto‐foto</a:t>
            </a:r>
            <a:r>
              <a:rPr lang="en-US" sz="1400" dirty="0" smtClean="0"/>
              <a:t>,   </a:t>
            </a:r>
            <a:r>
              <a:rPr lang="en-US" sz="1400" dirty="0" err="1" smtClean="0"/>
              <a:t>grafir</a:t>
            </a:r>
            <a:r>
              <a:rPr lang="en-US" sz="1400" dirty="0" smtClean="0"/>
              <a:t>  (engraving)   </a:t>
            </a:r>
            <a:r>
              <a:rPr lang="en-US" sz="1400" dirty="0" err="1" smtClean="0"/>
              <a:t>dan</a:t>
            </a:r>
            <a:r>
              <a:rPr lang="en-US" sz="1400" dirty="0" smtClean="0"/>
              <a:t>   </a:t>
            </a:r>
            <a:r>
              <a:rPr lang="en-US" sz="1400" dirty="0" err="1" smtClean="0"/>
              <a:t>kartu</a:t>
            </a:r>
            <a:r>
              <a:rPr lang="en-US" sz="1400" dirty="0" smtClean="0"/>
              <a:t>   pos,   </a:t>
            </a:r>
            <a:r>
              <a:rPr lang="en-US" sz="1400" dirty="0" err="1" smtClean="0"/>
              <a:t>formulir</a:t>
            </a:r>
            <a:r>
              <a:rPr lang="en-US" sz="1400" dirty="0" smtClean="0"/>
              <a:t>,   poster,  </a:t>
            </a:r>
            <a:br>
              <a:rPr lang="en-US" sz="1400" dirty="0" smtClean="0"/>
            </a:br>
            <a:r>
              <a:rPr lang="id-ID" sz="1400" dirty="0" smtClean="0"/>
              <a:t>                 </a:t>
            </a:r>
            <a:r>
              <a:rPr lang="en-US" sz="1400" dirty="0" err="1" smtClean="0"/>
              <a:t>reproduksi</a:t>
            </a:r>
            <a:r>
              <a:rPr lang="en-US" sz="1400" dirty="0" smtClean="0"/>
              <a:t>,  </a:t>
            </a:r>
            <a:r>
              <a:rPr lang="en-US" sz="1400" dirty="0" err="1" smtClean="0"/>
              <a:t>percetakan</a:t>
            </a:r>
            <a:r>
              <a:rPr lang="en-US" sz="1400" dirty="0" smtClean="0"/>
              <a:t>  </a:t>
            </a:r>
            <a:r>
              <a:rPr lang="en-US" sz="1400" dirty="0" err="1" smtClean="0"/>
              <a:t>lukisan</a:t>
            </a:r>
            <a:r>
              <a:rPr lang="en-US" sz="1400" dirty="0" smtClean="0"/>
              <a:t>,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barang</a:t>
            </a:r>
            <a:r>
              <a:rPr lang="en-US" sz="1400" dirty="0" smtClean="0"/>
              <a:t>  </a:t>
            </a:r>
            <a:r>
              <a:rPr lang="en-US" sz="1400" dirty="0" err="1" smtClean="0"/>
              <a:t>cetakan</a:t>
            </a:r>
            <a:r>
              <a:rPr lang="en-US" sz="1400" dirty="0" smtClean="0"/>
              <a:t> 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, 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  </a:t>
            </a:r>
            <a:r>
              <a:rPr lang="en-US" sz="1400" dirty="0" err="1" smtClean="0"/>
              <a:t>rekaman</a:t>
            </a:r>
            <a:r>
              <a:rPr lang="en-US" sz="1400" dirty="0" smtClean="0"/>
              <a:t>  </a:t>
            </a:r>
            <a:r>
              <a:rPr lang="en-US" sz="1400" dirty="0" err="1" smtClean="0"/>
              <a:t>mikro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id-ID" sz="1400" dirty="0" smtClean="0"/>
              <a:t>                </a:t>
            </a:r>
            <a:r>
              <a:rPr lang="en-US" sz="1400" dirty="0" smtClean="0"/>
              <a:t>film.  </a:t>
            </a:r>
            <a:endParaRPr lang="id-ID" sz="1400" dirty="0" smtClean="0"/>
          </a:p>
          <a:p>
            <a:pPr>
              <a:buNone/>
            </a:pPr>
            <a:r>
              <a:rPr lang="en-US" sz="1400" dirty="0" smtClean="0"/>
              <a:t>12. </a:t>
            </a:r>
            <a:r>
              <a:rPr lang="id-ID" sz="1400" dirty="0" smtClean="0"/>
              <a:t>      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   </a:t>
            </a:r>
            <a:r>
              <a:rPr lang="en-US" sz="1400" dirty="0" err="1" smtClean="0"/>
              <a:t>Komputer</a:t>
            </a:r>
            <a:r>
              <a:rPr lang="en-US" sz="1400" dirty="0" smtClean="0"/>
              <a:t>   </a:t>
            </a:r>
            <a:r>
              <a:rPr lang="en-US" sz="1400" dirty="0" err="1" smtClean="0"/>
              <a:t>dan</a:t>
            </a:r>
            <a:r>
              <a:rPr lang="en-US" sz="1400" dirty="0" smtClean="0"/>
              <a:t>   </a:t>
            </a:r>
            <a:r>
              <a:rPr lang="en-US" sz="1400" dirty="0" err="1" smtClean="0"/>
              <a:t>Piranti</a:t>
            </a:r>
            <a:r>
              <a:rPr lang="en-US" sz="1400" dirty="0" smtClean="0"/>
              <a:t>   </a:t>
            </a:r>
            <a:r>
              <a:rPr lang="en-US" sz="1400" dirty="0" err="1" smtClean="0"/>
              <a:t>Lunak</a:t>
            </a:r>
            <a:r>
              <a:rPr lang="en-US" sz="1400" dirty="0" smtClean="0"/>
              <a:t>:   </a:t>
            </a:r>
            <a:r>
              <a:rPr lang="en-US" sz="1400" dirty="0" err="1" smtClean="0"/>
              <a:t>kegiatan</a:t>
            </a:r>
            <a:r>
              <a:rPr lang="en-US" sz="1400" dirty="0" smtClean="0"/>
              <a:t>   </a:t>
            </a:r>
            <a:r>
              <a:rPr lang="en-US" sz="1400" dirty="0" err="1" smtClean="0"/>
              <a:t>kreatif</a:t>
            </a:r>
            <a:r>
              <a:rPr lang="en-US" sz="1400" dirty="0" smtClean="0"/>
              <a:t>   yang  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   </a:t>
            </a:r>
            <a:r>
              <a:rPr lang="en-US" sz="1400" dirty="0" err="1" smtClean="0"/>
              <a:t>dengan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 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 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 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  </a:t>
            </a:r>
            <a:r>
              <a:rPr lang="en-US" sz="1400" dirty="0" err="1" smtClean="0"/>
              <a:t>jasa</a:t>
            </a:r>
            <a:r>
              <a:rPr lang="en-US" sz="1400" dirty="0" smtClean="0"/>
              <a:t> 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  </a:t>
            </a:r>
            <a:r>
              <a:rPr lang="en-US" sz="1400" dirty="0" err="1" smtClean="0"/>
              <a:t>komputer</a:t>
            </a:r>
            <a:r>
              <a:rPr lang="en-US" sz="1400" dirty="0" smtClean="0"/>
              <a:t>,  </a:t>
            </a:r>
            <a:r>
              <a:rPr lang="en-US" sz="1400" dirty="0" err="1" smtClean="0"/>
              <a:t>pengolahan</a:t>
            </a:r>
            <a:r>
              <a:rPr lang="en-US" sz="1400" dirty="0" smtClean="0"/>
              <a:t>  data,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  database, 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  </a:t>
            </a:r>
            <a:r>
              <a:rPr lang="en-US" sz="1400" dirty="0" err="1" smtClean="0"/>
              <a:t>piranti</a:t>
            </a:r>
            <a:r>
              <a:rPr lang="en-US" sz="1400" dirty="0" smtClean="0"/>
              <a:t>  </a:t>
            </a:r>
            <a:r>
              <a:rPr lang="en-US" sz="1400" dirty="0" err="1" smtClean="0"/>
              <a:t>lunak</a:t>
            </a:r>
            <a:r>
              <a:rPr lang="en-US" sz="1400" dirty="0" smtClean="0"/>
              <a:t>,  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  </a:t>
            </a:r>
            <a:r>
              <a:rPr lang="en-US" sz="1400" dirty="0" err="1" smtClean="0"/>
              <a:t>sistem</a:t>
            </a:r>
            <a:r>
              <a:rPr lang="en-US" sz="1400" dirty="0" smtClean="0"/>
              <a:t>,  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analisis</a:t>
            </a:r>
            <a:r>
              <a:rPr lang="en-US" sz="1400" dirty="0" smtClean="0"/>
              <a:t>  </a:t>
            </a:r>
            <a:r>
              <a:rPr lang="en-US" sz="1400" dirty="0" err="1" smtClean="0"/>
              <a:t>sistem</a:t>
            </a:r>
            <a:r>
              <a:rPr lang="en-US" sz="1400" dirty="0" smtClean="0"/>
              <a:t>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  </a:t>
            </a:r>
            <a:r>
              <a:rPr lang="en-US" sz="1400" dirty="0" err="1" smtClean="0"/>
              <a:t>piranti</a:t>
            </a:r>
            <a:r>
              <a:rPr lang="en-US" sz="1400" dirty="0" smtClean="0"/>
              <a:t>  </a:t>
            </a:r>
            <a:r>
              <a:rPr lang="en-US" sz="1400" dirty="0" err="1" smtClean="0"/>
              <a:t>lunak</a:t>
            </a:r>
            <a:r>
              <a:rPr lang="en-US" sz="1400" dirty="0" smtClean="0"/>
              <a:t>,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</a:t>
            </a:r>
            <a:r>
              <a:rPr lang="en-US" sz="1400" dirty="0" err="1" smtClean="0"/>
              <a:t>prasarana</a:t>
            </a:r>
            <a:r>
              <a:rPr lang="en-US" sz="1400" dirty="0" smtClean="0"/>
              <a:t>  </a:t>
            </a:r>
            <a:r>
              <a:rPr lang="en-US" sz="1400" dirty="0" err="1" smtClean="0"/>
              <a:t>piranti</a:t>
            </a:r>
            <a:r>
              <a:rPr lang="en-US" sz="1400" dirty="0" smtClean="0"/>
              <a:t>  </a:t>
            </a:r>
            <a:r>
              <a:rPr lang="en-US" sz="1400" dirty="0" err="1" smtClean="0"/>
              <a:t>lunak</a:t>
            </a:r>
            <a:r>
              <a:rPr lang="en-US" sz="1400" dirty="0" smtClean="0"/>
              <a:t>  </a:t>
            </a:r>
            <a:r>
              <a:rPr lang="en-US" sz="1400" dirty="0" err="1" smtClean="0"/>
              <a:t>dan</a:t>
            </a:r>
            <a:r>
              <a:rPr lang="en-US" sz="1400" dirty="0" smtClean="0"/>
              <a:t>  </a:t>
            </a:r>
            <a:r>
              <a:rPr lang="en-US" sz="1400" dirty="0" err="1" smtClean="0"/>
              <a:t>piranti</a:t>
            </a:r>
            <a:r>
              <a:rPr lang="en-US" sz="1400" dirty="0" smtClean="0"/>
              <a:t> 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keras</a:t>
            </a:r>
            <a:r>
              <a:rPr lang="en-US" sz="1400" dirty="0" smtClean="0"/>
              <a:t>,  </a:t>
            </a:r>
            <a:r>
              <a:rPr lang="en-US" sz="1400" dirty="0" err="1" smtClean="0"/>
              <a:t>serta</a:t>
            </a:r>
            <a:r>
              <a:rPr lang="en-US" sz="1400" dirty="0" smtClean="0"/>
              <a:t>  </a:t>
            </a:r>
            <a:r>
              <a:rPr lang="en-US" sz="1400" dirty="0" err="1" smtClean="0"/>
              <a:t>desain</a:t>
            </a:r>
            <a:r>
              <a:rPr lang="en-US" sz="1400" dirty="0" smtClean="0"/>
              <a:t>  portal 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  </a:t>
            </a:r>
            <a:r>
              <a:rPr lang="en-US" sz="1400" dirty="0" err="1" smtClean="0"/>
              <a:t>perawatannya</a:t>
            </a:r>
            <a:r>
              <a:rPr lang="en-US" sz="1400" dirty="0" smtClean="0"/>
              <a:t>.  </a:t>
            </a:r>
            <a:endParaRPr lang="id-ID" sz="1400" dirty="0" smtClean="0"/>
          </a:p>
          <a:p>
            <a:pPr>
              <a:buNone/>
            </a:pPr>
            <a:endParaRPr lang="id-ID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13. </a:t>
            </a:r>
            <a:r>
              <a:rPr lang="en-US" dirty="0" err="1" smtClean="0">
                <a:latin typeface="Baskerville Old Face" pitchFamily="18" charset="0"/>
              </a:rPr>
              <a:t>Televisi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Radio:  </a:t>
            </a:r>
            <a:r>
              <a:rPr lang="en-US" dirty="0" err="1" smtClean="0">
                <a:latin typeface="Baskerville Old Face" pitchFamily="18" charset="0"/>
              </a:rPr>
              <a:t>kegiatan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kreatif</a:t>
            </a:r>
            <a:r>
              <a:rPr lang="en-US" dirty="0" smtClean="0">
                <a:latin typeface="Baskerville Old Face" pitchFamily="18" charset="0"/>
              </a:rPr>
              <a:t>  yang  </a:t>
            </a:r>
            <a:r>
              <a:rPr lang="en-US" dirty="0" err="1" smtClean="0">
                <a:latin typeface="Baskerville Old Face" pitchFamily="18" charset="0"/>
              </a:rPr>
              <a:t>berkaitan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usaha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kreasi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produksi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pengemasan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acara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televisi</a:t>
            </a:r>
            <a:r>
              <a:rPr lang="en-US" dirty="0" smtClean="0">
                <a:latin typeface="Baskerville Old Face" pitchFamily="18" charset="0"/>
              </a:rPr>
              <a:t>  (</a:t>
            </a:r>
            <a:r>
              <a:rPr lang="en-US" dirty="0" err="1" smtClean="0">
                <a:latin typeface="Baskerville Old Face" pitchFamily="18" charset="0"/>
              </a:rPr>
              <a:t>seperti</a:t>
            </a:r>
            <a:r>
              <a:rPr lang="en-US" dirty="0" smtClean="0">
                <a:latin typeface="Baskerville Old Face" pitchFamily="18" charset="0"/>
              </a:rPr>
              <a:t>  games,  </a:t>
            </a:r>
            <a:r>
              <a:rPr lang="en-US" dirty="0" err="1" smtClean="0">
                <a:latin typeface="Baskerville Old Face" pitchFamily="18" charset="0"/>
              </a:rPr>
              <a:t>kuis</a:t>
            </a:r>
            <a:r>
              <a:rPr lang="en-US" dirty="0" smtClean="0">
                <a:latin typeface="Baskerville Old Face" pitchFamily="18" charset="0"/>
              </a:rPr>
              <a:t>,  reality  show,  infotainment,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lainnya</a:t>
            </a:r>
            <a:r>
              <a:rPr lang="en-US" dirty="0" smtClean="0">
                <a:latin typeface="Baskerville Old Face" pitchFamily="18" charset="0"/>
              </a:rPr>
              <a:t>),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penyiaran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transmisi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konten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acara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televisi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radio,  </a:t>
            </a:r>
            <a:r>
              <a:rPr lang="en-US" dirty="0" err="1" smtClean="0">
                <a:latin typeface="Baskerville Old Face" pitchFamily="18" charset="0"/>
              </a:rPr>
              <a:t>termasuk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kegiatan</a:t>
            </a:r>
            <a:r>
              <a:rPr lang="en-US" dirty="0" smtClean="0">
                <a:latin typeface="Baskerville Old Face" pitchFamily="18" charset="0"/>
              </a:rPr>
              <a:t>  station  relay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smtClean="0">
                <a:latin typeface="Baskerville Old Face" pitchFamily="18" charset="0"/>
              </a:rPr>
              <a:t>(</a:t>
            </a:r>
            <a:r>
              <a:rPr lang="en-US" dirty="0" err="1" smtClean="0">
                <a:latin typeface="Baskerville Old Face" pitchFamily="18" charset="0"/>
              </a:rPr>
              <a:t>pemancar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kembali</a:t>
            </a:r>
            <a:r>
              <a:rPr lang="en-US" dirty="0" smtClean="0">
                <a:latin typeface="Baskerville Old Face" pitchFamily="18" charset="0"/>
              </a:rPr>
              <a:t>)  </a:t>
            </a:r>
            <a:r>
              <a:rPr lang="en-US" dirty="0" err="1" smtClean="0">
                <a:latin typeface="Baskerville Old Face" pitchFamily="18" charset="0"/>
              </a:rPr>
              <a:t>siaran</a:t>
            </a:r>
            <a:r>
              <a:rPr lang="en-US" dirty="0" smtClean="0">
                <a:latin typeface="Baskerville Old Face" pitchFamily="18" charset="0"/>
              </a:rPr>
              <a:t>  radio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televisi</a:t>
            </a:r>
            <a:r>
              <a:rPr lang="en-US" dirty="0" smtClean="0">
                <a:latin typeface="Baskerville Old Face" pitchFamily="18" charset="0"/>
              </a:rPr>
              <a:t>.  </a:t>
            </a:r>
            <a:endParaRPr lang="id-ID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14. </a:t>
            </a:r>
            <a:r>
              <a:rPr lang="en-US" dirty="0" err="1" smtClean="0">
                <a:latin typeface="Baskerville Old Face" pitchFamily="18" charset="0"/>
              </a:rPr>
              <a:t>Riset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Pengembangan</a:t>
            </a:r>
            <a:r>
              <a:rPr lang="en-US" dirty="0" smtClean="0">
                <a:latin typeface="Baskerville Old Face" pitchFamily="18" charset="0"/>
              </a:rPr>
              <a:t>:  </a:t>
            </a:r>
            <a:r>
              <a:rPr lang="en-US" dirty="0" err="1" smtClean="0">
                <a:latin typeface="Baskerville Old Face" pitchFamily="18" charset="0"/>
              </a:rPr>
              <a:t>kegiatan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kreatif</a:t>
            </a:r>
            <a:r>
              <a:rPr lang="en-US" dirty="0" smtClean="0">
                <a:latin typeface="Baskerville Old Face" pitchFamily="18" charset="0"/>
              </a:rPr>
              <a:t>  yang  </a:t>
            </a:r>
            <a:r>
              <a:rPr lang="en-US" dirty="0" err="1" smtClean="0">
                <a:latin typeface="Baskerville Old Face" pitchFamily="18" charset="0"/>
              </a:rPr>
              <a:t>terkait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usaha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inovatif</a:t>
            </a:r>
            <a:r>
              <a:rPr lang="en-US" dirty="0" smtClean="0">
                <a:latin typeface="Baskerville Old Face" pitchFamily="18" charset="0"/>
              </a:rPr>
              <a:t>  yang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menawarkan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penemuan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ilmu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teknologi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penerapan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ilmu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pengetahuan</a:t>
            </a:r>
            <a:r>
              <a:rPr lang="en-US" dirty="0" smtClean="0">
                <a:latin typeface="Baskerville Old Face" pitchFamily="18" charset="0"/>
              </a:rPr>
              <a:t>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tersebut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untuk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perbaikan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produk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kreasi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produk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proses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,  material 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,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alat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metode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teknologi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  yang  </a:t>
            </a:r>
            <a:r>
              <a:rPr lang="en-US" dirty="0" err="1" smtClean="0">
                <a:latin typeface="Baskerville Old Face" pitchFamily="18" charset="0"/>
              </a:rPr>
              <a:t>dapat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memenuhi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kebutuhan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pasar</a:t>
            </a:r>
            <a:r>
              <a:rPr lang="en-US" dirty="0" smtClean="0">
                <a:latin typeface="Baskerville Old Face" pitchFamily="18" charset="0"/>
              </a:rPr>
              <a:t>;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termasuk</a:t>
            </a:r>
            <a:r>
              <a:rPr lang="en-US" dirty="0" smtClean="0">
                <a:latin typeface="Baskerville Old Face" pitchFamily="18" charset="0"/>
              </a:rPr>
              <a:t>  yang  </a:t>
            </a:r>
            <a:r>
              <a:rPr lang="en-US" dirty="0" err="1" smtClean="0">
                <a:latin typeface="Baskerville Old Face" pitchFamily="18" charset="0"/>
              </a:rPr>
              <a:t>berkaitan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humaniora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seperti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penelitian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pengembangan</a:t>
            </a:r>
            <a:r>
              <a:rPr lang="en-US" dirty="0" smtClean="0">
                <a:latin typeface="Baskerville Old Face" pitchFamily="18" charset="0"/>
              </a:rPr>
              <a:t> 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id-ID" dirty="0" smtClean="0">
                <a:latin typeface="Baskerville Old Face" pitchFamily="18" charset="0"/>
              </a:rPr>
              <a:t>       </a:t>
            </a:r>
            <a:r>
              <a:rPr lang="en-US" dirty="0" err="1" smtClean="0">
                <a:latin typeface="Baskerville Old Face" pitchFamily="18" charset="0"/>
              </a:rPr>
              <a:t>bahasa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sastra</a:t>
            </a:r>
            <a:r>
              <a:rPr lang="en-US" dirty="0" smtClean="0">
                <a:latin typeface="Baskerville Old Face" pitchFamily="18" charset="0"/>
              </a:rPr>
              <a:t>,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seni</a:t>
            </a:r>
            <a:r>
              <a:rPr lang="en-US" dirty="0" smtClean="0">
                <a:latin typeface="Baskerville Old Face" pitchFamily="18" charset="0"/>
              </a:rPr>
              <a:t>;  </a:t>
            </a:r>
            <a:r>
              <a:rPr lang="en-US" dirty="0" err="1" smtClean="0">
                <a:latin typeface="Baskerville Old Face" pitchFamily="18" charset="0"/>
              </a:rPr>
              <a:t>serta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jasa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konsultansi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bisnis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  </a:t>
            </a:r>
            <a:r>
              <a:rPr lang="en-US" dirty="0" err="1" smtClean="0">
                <a:latin typeface="Baskerville Old Face" pitchFamily="18" charset="0"/>
              </a:rPr>
              <a:t>manajemen</a:t>
            </a:r>
            <a:r>
              <a:rPr lang="en-US" dirty="0" smtClean="0">
                <a:latin typeface="Baskerville Old Face" pitchFamily="18" charset="0"/>
              </a:rPr>
              <a:t>.  </a:t>
            </a:r>
            <a:endParaRPr lang="id-ID" dirty="0" smtClean="0">
              <a:latin typeface="Baskerville Old Face" pitchFamily="18" charset="0"/>
            </a:endParaRPr>
          </a:p>
          <a:p>
            <a:pPr>
              <a:buNone/>
            </a:pPr>
            <a:endParaRPr lang="id-ID" dirty="0" smtClean="0">
              <a:latin typeface="Baskerville Old Face" pitchFamily="18" charset="0"/>
            </a:endParaRPr>
          </a:p>
          <a:p>
            <a:pPr>
              <a:buNone/>
            </a:pPr>
            <a:endParaRPr lang="id-ID" dirty="0" smtClean="0">
              <a:latin typeface="Baskerville Old Face" pitchFamily="18" charset="0"/>
            </a:endParaRPr>
          </a:p>
          <a:p>
            <a:pPr>
              <a:buNone/>
            </a:pPr>
            <a:endParaRPr lang="id-ID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32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BENTUK  LEMBAGA  </a:t>
            </a:r>
            <a:br>
              <a:rPr lang="en-US" sz="2800" b="1" smtClean="0"/>
            </a:br>
            <a:r>
              <a:rPr lang="en-US" sz="2800" b="1" u="sng" smtClean="0"/>
              <a:t>INTERMEDIASI KEUANGAN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n-US" sz="2800" b="1" smtClean="0"/>
              <a:t>A.  DEPOSITORY INTERMEDIARIES</a:t>
            </a:r>
            <a:endParaRPr lang="en-US" b="1" smtClean="0"/>
          </a:p>
          <a:p>
            <a:pPr algn="just"/>
            <a:r>
              <a:rPr lang="en-US" sz="2400" smtClean="0"/>
              <a:t>Sebagian besar sekuritas sekundernya  merupakan sumber dana dari  masyarakat, rumah tangga, perusahaan, pemerintah atau badan,  berupa  Giro, Tabungan atau Deposito  Berjangka </a:t>
            </a:r>
          </a:p>
          <a:p>
            <a:pPr algn="just"/>
            <a:r>
              <a:rPr lang="en-US" sz="2400" smtClean="0"/>
              <a:t>Lembaganya  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mtClean="0"/>
              <a:t>Bank Umum</a:t>
            </a:r>
          </a:p>
          <a:p>
            <a:pPr lvl="2" algn="just">
              <a:lnSpc>
                <a:spcPct val="60000"/>
              </a:lnSpc>
            </a:pPr>
            <a:r>
              <a:rPr lang="en-US" smtClean="0"/>
              <a:t>- Bank Umum Pemerintah</a:t>
            </a:r>
          </a:p>
          <a:p>
            <a:pPr lvl="2" algn="just">
              <a:lnSpc>
                <a:spcPct val="60000"/>
              </a:lnSpc>
            </a:pPr>
            <a:r>
              <a:rPr lang="en-US" smtClean="0"/>
              <a:t>- Bank Pemerintah Daerah</a:t>
            </a:r>
          </a:p>
          <a:p>
            <a:pPr lvl="2" algn="just">
              <a:lnSpc>
                <a:spcPct val="50000"/>
              </a:lnSpc>
            </a:pPr>
            <a:r>
              <a:rPr lang="en-US" smtClean="0"/>
              <a:t>- Bank Umum Swasta</a:t>
            </a:r>
          </a:p>
          <a:p>
            <a:pPr lvl="2" algn="just">
              <a:lnSpc>
                <a:spcPct val="60000"/>
              </a:lnSpc>
            </a:pPr>
            <a:r>
              <a:rPr lang="en-US" smtClean="0"/>
              <a:t>- Bank Asing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smtClean="0"/>
              <a:t>Bank Perkreditan Rakyat</a:t>
            </a:r>
          </a:p>
          <a:p>
            <a:pPr lvl="1" algn="just">
              <a:lnSpc>
                <a:spcPct val="70000"/>
              </a:lnSpc>
              <a:buFont typeface="Wingdings" pitchFamily="2" charset="2"/>
              <a:buChar char="ü"/>
            </a:pPr>
            <a:r>
              <a:rPr lang="en-US" sz="2400" smtClean="0"/>
              <a:t>Lemb. Dana &amp; Kredit Pedesaan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algn="just">
              <a:buFontTx/>
              <a:buNone/>
            </a:pPr>
            <a:endParaRPr lang="en-US" b="1" smtClean="0"/>
          </a:p>
          <a:p>
            <a:pPr algn="just">
              <a:buFontTx/>
              <a:buNone/>
            </a:pPr>
            <a:r>
              <a:rPr lang="en-US" b="1" smtClean="0"/>
              <a:t>B. Non  Depository Intermediaries</a:t>
            </a:r>
            <a:r>
              <a:rPr lang="en-US" sz="2800" b="1" smtClean="0"/>
              <a:t> </a:t>
            </a:r>
          </a:p>
          <a:p>
            <a:pPr algn="just">
              <a:buFontTx/>
              <a:buNone/>
            </a:pPr>
            <a:r>
              <a:rPr lang="en-US" sz="2800" b="1" smtClean="0"/>
              <a:t>terdiri dari  : </a:t>
            </a:r>
            <a:endParaRPr lang="en-US" smtClean="0"/>
          </a:p>
          <a:p>
            <a:pPr algn="just">
              <a:lnSpc>
                <a:spcPct val="60000"/>
              </a:lnSpc>
              <a:buFontTx/>
              <a:buNone/>
            </a:pPr>
            <a:r>
              <a:rPr lang="en-US" b="1" smtClean="0"/>
              <a:t>1. CONTRACTUAL INTERMEDIARIES</a:t>
            </a:r>
          </a:p>
          <a:p>
            <a:pPr algn="just">
              <a:lnSpc>
                <a:spcPct val="80000"/>
              </a:lnSpc>
            </a:pPr>
            <a:r>
              <a:rPr lang="en-US" smtClean="0"/>
              <a:t>Lembaga ini melakukan kontrak dengan nasabahnya untuk menarik tabungan atau memberikan perlindungan financial kepada nasabahnya terhadap timbulnya kerugian jiwa dan harta</a:t>
            </a:r>
          </a:p>
          <a:p>
            <a:pPr algn="just"/>
            <a:r>
              <a:rPr lang="en-US" sz="2800" smtClean="0"/>
              <a:t>Lembaganya berupa :</a:t>
            </a:r>
          </a:p>
          <a:p>
            <a:pPr algn="just">
              <a:lnSpc>
                <a:spcPct val="60000"/>
              </a:lnSpc>
              <a:buFont typeface="Wingdings" pitchFamily="2" charset="2"/>
              <a:buChar char="ü"/>
            </a:pPr>
            <a:r>
              <a:rPr lang="en-US" sz="2800" smtClean="0"/>
              <a:t>Asuransi Jiwa</a:t>
            </a:r>
          </a:p>
          <a:p>
            <a:pPr algn="just">
              <a:lnSpc>
                <a:spcPct val="50000"/>
              </a:lnSpc>
              <a:buFont typeface="Wingdings" pitchFamily="2" charset="2"/>
              <a:buChar char="ü"/>
            </a:pPr>
            <a:r>
              <a:rPr lang="en-US" sz="2800" smtClean="0"/>
              <a:t>Asuransi Kerugian</a:t>
            </a:r>
          </a:p>
          <a:p>
            <a:pPr algn="just">
              <a:lnSpc>
                <a:spcPct val="40000"/>
              </a:lnSpc>
              <a:buFont typeface="Wingdings" pitchFamily="2" charset="2"/>
              <a:buChar char="ü"/>
            </a:pPr>
            <a:r>
              <a:rPr lang="en-US" sz="2800" smtClean="0"/>
              <a:t>Dana Pensiun</a:t>
            </a:r>
            <a:r>
              <a:rPr lang="en-US" sz="2400" smtClean="0"/>
              <a:t>		</a:t>
            </a:r>
            <a:r>
              <a:rPr lang="en-US" smtClean="0"/>
              <a:t>	</a:t>
            </a:r>
          </a:p>
          <a:p>
            <a:pPr algn="just"/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just">
              <a:buFontTx/>
              <a:buNone/>
            </a:pPr>
            <a:endParaRPr lang="en-US" b="1" smtClean="0"/>
          </a:p>
          <a:p>
            <a:pPr algn="just">
              <a:lnSpc>
                <a:spcPct val="30000"/>
              </a:lnSpc>
              <a:buFontTx/>
              <a:buNone/>
            </a:pPr>
            <a:r>
              <a:rPr lang="en-US" b="1" smtClean="0"/>
              <a:t>2. INVESTMENT INTERMEDIARIES</a:t>
            </a:r>
            <a:endParaRPr lang="en-US" smtClean="0"/>
          </a:p>
          <a:p>
            <a:pPr algn="just"/>
            <a:r>
              <a:rPr lang="en-US" sz="2400" smtClean="0"/>
              <a:t>Lembaga intermediasi ini menawarkan surat-surat berharga yang dapat dimiliki dalam jangka panjang atau segera dapat dijual bila membutuh-kan dananya kembali </a:t>
            </a:r>
            <a:endParaRPr lang="en-US" sz="2400" u="sng" smtClean="0"/>
          </a:p>
          <a:p>
            <a:pPr algn="just"/>
            <a:r>
              <a:rPr lang="en-US" sz="2400" smtClean="0"/>
              <a:t>Lembaganya :</a:t>
            </a:r>
            <a:r>
              <a:rPr lang="en-US" smtClean="0"/>
              <a:t> </a:t>
            </a:r>
            <a:r>
              <a:rPr lang="en-US" sz="2800" b="1" smtClean="0"/>
              <a:t>Pasar Modal</a:t>
            </a:r>
            <a:r>
              <a:rPr lang="en-US" sz="2800" b="1" u="sng" smtClean="0"/>
              <a:t> </a:t>
            </a:r>
            <a:endParaRPr lang="en-US" u="sng" smtClean="0"/>
          </a:p>
          <a:p>
            <a:pPr algn="just">
              <a:lnSpc>
                <a:spcPct val="60000"/>
              </a:lnSpc>
            </a:pPr>
            <a:r>
              <a:rPr lang="en-US" sz="2400" smtClean="0"/>
              <a:t>Instrumennya : </a:t>
            </a:r>
            <a:r>
              <a:rPr lang="en-US" sz="2800" b="1" smtClean="0"/>
              <a:t>Saham, Obligasi</a:t>
            </a:r>
            <a:endParaRPr lang="en-US" smtClean="0"/>
          </a:p>
          <a:p>
            <a:pPr algn="just">
              <a:lnSpc>
                <a:spcPct val="140000"/>
              </a:lnSpc>
              <a:buFontTx/>
              <a:buNone/>
            </a:pPr>
            <a:r>
              <a:rPr lang="en-US" b="1" smtClean="0"/>
              <a:t>3.  FINANCIAL INTERMEDIARIES</a:t>
            </a:r>
          </a:p>
          <a:p>
            <a:pPr algn="just"/>
            <a:r>
              <a:rPr lang="en-US" sz="2400" smtClean="0"/>
              <a:t>Lembaga ini menawarkan jasa pembiayaan kegiatan usaha dan  pembayaran dimuka atas tagihan dari nasabah</a:t>
            </a:r>
          </a:p>
          <a:p>
            <a:pPr algn="just">
              <a:lnSpc>
                <a:spcPct val="130000"/>
              </a:lnSpc>
            </a:pPr>
            <a:r>
              <a:rPr lang="en-US" sz="2400" smtClean="0"/>
              <a:t>Lembaganya : </a:t>
            </a:r>
            <a:r>
              <a:rPr lang="en-US" sz="2800" b="1" smtClean="0"/>
              <a:t>Perusahaan Pembiayaan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u="sng" smtClean="0"/>
              <a:t>JENIS  LKBB DI INDONESIA</a:t>
            </a:r>
          </a:p>
          <a:p>
            <a:pPr algn="just">
              <a:buFontTx/>
              <a:buNone/>
            </a:pPr>
            <a:r>
              <a:rPr lang="en-US" sz="2400" smtClean="0"/>
              <a:t>1. Lembaga Pembiayaan </a:t>
            </a:r>
          </a:p>
          <a:p>
            <a:pPr lvl="1" algn="just">
              <a:lnSpc>
                <a:spcPct val="70000"/>
              </a:lnSpc>
              <a:buFont typeface="Symbol" pitchFamily="18" charset="2"/>
              <a:buChar char="¨"/>
            </a:pPr>
            <a:r>
              <a:rPr lang="en-US" sz="2400" smtClean="0"/>
              <a:t>Sewa guna Usaha (leasing)</a:t>
            </a:r>
          </a:p>
          <a:p>
            <a:pPr lvl="1" algn="just">
              <a:lnSpc>
                <a:spcPct val="70000"/>
              </a:lnSpc>
              <a:buFont typeface="Symbol" pitchFamily="18" charset="2"/>
              <a:buChar char="¨"/>
            </a:pPr>
            <a:r>
              <a:rPr lang="en-US" sz="2400" smtClean="0"/>
              <a:t>Modal Ventura (venture capital) </a:t>
            </a:r>
          </a:p>
          <a:p>
            <a:pPr lvl="1" algn="just">
              <a:lnSpc>
                <a:spcPct val="70000"/>
              </a:lnSpc>
              <a:buFont typeface="Symbol" pitchFamily="18" charset="2"/>
              <a:buChar char="¨"/>
            </a:pPr>
            <a:r>
              <a:rPr lang="en-US" sz="2400" smtClean="0"/>
              <a:t>Anjak Piutang (Factoring) </a:t>
            </a:r>
          </a:p>
          <a:p>
            <a:pPr lvl="1" algn="just">
              <a:lnSpc>
                <a:spcPct val="70000"/>
              </a:lnSpc>
              <a:buFont typeface="Symbol" pitchFamily="18" charset="2"/>
              <a:buChar char="¨"/>
            </a:pPr>
            <a:r>
              <a:rPr lang="en-US" sz="2400" smtClean="0"/>
              <a:t>Pembiayaan Konsumen (consumer finance) </a:t>
            </a:r>
          </a:p>
          <a:p>
            <a:pPr lvl="1" algn="just">
              <a:lnSpc>
                <a:spcPct val="70000"/>
              </a:lnSpc>
              <a:buFont typeface="Symbol" pitchFamily="18" charset="2"/>
              <a:buChar char="¨"/>
            </a:pPr>
            <a:r>
              <a:rPr lang="en-US" sz="2400" smtClean="0"/>
              <a:t>Kartu Kredit (credit card) </a:t>
            </a:r>
          </a:p>
          <a:p>
            <a:pPr lvl="1" algn="just">
              <a:lnSpc>
                <a:spcPct val="70000"/>
              </a:lnSpc>
              <a:buFont typeface="Symbol" pitchFamily="18" charset="2"/>
              <a:buChar char="¨"/>
            </a:pPr>
            <a:r>
              <a:rPr lang="en-US" sz="2400" smtClean="0"/>
              <a:t>Perdagangan Surat Berharga (Securitas Company)</a:t>
            </a:r>
          </a:p>
          <a:p>
            <a:pPr algn="just">
              <a:buFontTx/>
              <a:buNone/>
            </a:pPr>
            <a:r>
              <a:rPr lang="en-US" sz="2400" smtClean="0"/>
              <a:t>2. Perusahaan Perasuransian  </a:t>
            </a:r>
          </a:p>
          <a:p>
            <a:pPr algn="just">
              <a:buFontTx/>
              <a:buNone/>
            </a:pPr>
            <a:r>
              <a:rPr lang="en-US" sz="2400" smtClean="0"/>
              <a:t>3. Dana Pensiun </a:t>
            </a:r>
          </a:p>
          <a:p>
            <a:pPr algn="just">
              <a:buFontTx/>
              <a:buNone/>
            </a:pPr>
            <a:r>
              <a:rPr lang="en-US" sz="2400" smtClean="0"/>
              <a:t>4. Perusahaan Efek </a:t>
            </a:r>
          </a:p>
          <a:p>
            <a:pPr algn="just">
              <a:buFontTx/>
              <a:buNone/>
            </a:pPr>
            <a:r>
              <a:rPr lang="en-US" sz="2400" smtClean="0"/>
              <a:t>5. Reksa Dana </a:t>
            </a:r>
          </a:p>
          <a:p>
            <a:pPr algn="just">
              <a:buFontTx/>
              <a:buNone/>
            </a:pPr>
            <a:r>
              <a:rPr lang="en-US" sz="2400" smtClean="0"/>
              <a:t>6. Perusahaan Penjamin </a:t>
            </a:r>
          </a:p>
          <a:p>
            <a:pPr algn="just">
              <a:buFontTx/>
              <a:buNone/>
            </a:pPr>
            <a:r>
              <a:rPr lang="en-US" sz="2400" smtClean="0"/>
              <a:t>7. Perusahaan Modal Ventura </a:t>
            </a:r>
          </a:p>
          <a:p>
            <a:pPr algn="just">
              <a:buFontTx/>
              <a:buNone/>
            </a:pPr>
            <a:r>
              <a:rPr lang="en-US" sz="2400" smtClean="0"/>
              <a:t>8. Perusahaan Pegadaian</a:t>
            </a:r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mtClean="0"/>
          </a:p>
          <a:p>
            <a:pPr algn="just"/>
            <a:endParaRPr lang="en-US" smtClean="0">
              <a:latin typeface="Arial" charset="0"/>
            </a:endParaRP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7483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err="1" smtClean="0"/>
              <a:t>manajemen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aktiva-pasiva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lembaga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keuangan</a:t>
            </a:r>
            <a:r>
              <a:rPr lang="en-US" sz="8000" b="1" dirty="0" smtClean="0"/>
              <a:t> (ALMA)</a:t>
            </a:r>
            <a:endParaRPr lang="id-ID" sz="8000" b="1" dirty="0" smtClean="0"/>
          </a:p>
          <a:p>
            <a:pPr lvl="0"/>
            <a:r>
              <a:rPr lang="en-US" sz="8000" dirty="0" err="1" smtClean="0"/>
              <a:t>manajemen</a:t>
            </a:r>
            <a:r>
              <a:rPr lang="en-US" sz="8000" dirty="0" smtClean="0"/>
              <a:t> </a:t>
            </a:r>
            <a:r>
              <a:rPr lang="en-US" sz="8000" dirty="0" err="1" smtClean="0"/>
              <a:t>kesenjangan</a:t>
            </a:r>
            <a:r>
              <a:rPr lang="en-US" sz="8000" dirty="0" smtClean="0"/>
              <a:t> </a:t>
            </a:r>
            <a:r>
              <a:rPr lang="en-US" sz="8000" dirty="0" err="1" smtClean="0"/>
              <a:t>suku</a:t>
            </a:r>
            <a:r>
              <a:rPr lang="en-US" sz="8000" dirty="0" smtClean="0"/>
              <a:t> </a:t>
            </a:r>
            <a:r>
              <a:rPr lang="en-US" sz="8000" dirty="0" err="1" smtClean="0"/>
              <a:t>bunga</a:t>
            </a:r>
            <a:endParaRPr lang="id-ID" sz="8000" dirty="0" smtClean="0"/>
          </a:p>
          <a:p>
            <a:pPr lvl="0"/>
            <a:r>
              <a:rPr lang="en-US" sz="8000" dirty="0" err="1" smtClean="0"/>
              <a:t>posisi</a:t>
            </a:r>
            <a:r>
              <a:rPr lang="en-US" sz="8000" dirty="0" smtClean="0"/>
              <a:t> </a:t>
            </a:r>
            <a:r>
              <a:rPr lang="en-US" sz="8000" dirty="0" err="1" smtClean="0"/>
              <a:t>devisa</a:t>
            </a:r>
            <a:endParaRPr lang="id-ID" sz="8000" dirty="0" smtClean="0"/>
          </a:p>
          <a:p>
            <a:pPr lvl="0">
              <a:buNone/>
            </a:pPr>
            <a:r>
              <a:rPr lang="en-US" sz="8000" b="1" dirty="0" err="1" smtClean="0"/>
              <a:t>analisis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kinerja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lembaga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keuangan</a:t>
            </a:r>
            <a:endParaRPr lang="id-ID" sz="8000" b="1" dirty="0" smtClean="0"/>
          </a:p>
          <a:p>
            <a:pPr lvl="0"/>
            <a:r>
              <a:rPr lang="en-US" sz="8000" dirty="0" err="1" smtClean="0"/>
              <a:t>rasio-rasio</a:t>
            </a:r>
            <a:r>
              <a:rPr lang="en-US" sz="8000" dirty="0" smtClean="0"/>
              <a:t> </a:t>
            </a:r>
            <a:r>
              <a:rPr lang="en-US" sz="8000" b="1" dirty="0" err="1" smtClean="0"/>
              <a:t>keuangan</a:t>
            </a:r>
            <a:endParaRPr lang="id-ID" sz="8000" dirty="0" smtClean="0"/>
          </a:p>
          <a:p>
            <a:pPr lvl="0"/>
            <a:r>
              <a:rPr lang="en-US" sz="8000" dirty="0" smtClean="0"/>
              <a:t>CAMEL</a:t>
            </a:r>
            <a:endParaRPr lang="id-ID" sz="8000" dirty="0" smtClean="0"/>
          </a:p>
          <a:p>
            <a:pPr lvl="0"/>
            <a:r>
              <a:rPr lang="en-US" sz="8000" dirty="0" err="1" smtClean="0"/>
              <a:t>rasio</a:t>
            </a:r>
            <a:r>
              <a:rPr lang="en-US" sz="8000" dirty="0" smtClean="0"/>
              <a:t> </a:t>
            </a:r>
            <a:r>
              <a:rPr lang="en-US" sz="8000" dirty="0" err="1" smtClean="0"/>
              <a:t>kecukupan</a:t>
            </a:r>
            <a:r>
              <a:rPr lang="en-US" sz="8000" dirty="0" smtClean="0"/>
              <a:t> modal</a:t>
            </a:r>
            <a:endParaRPr lang="id-ID" sz="8000" dirty="0" smtClean="0"/>
          </a:p>
          <a:p>
            <a:pPr lvl="0">
              <a:buNone/>
            </a:pPr>
            <a:r>
              <a:rPr lang="en-US" sz="8000" b="1" dirty="0" err="1" smtClean="0"/>
              <a:t>manajemen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risiko</a:t>
            </a:r>
            <a:r>
              <a:rPr lang="en-US" sz="8000" dirty="0" smtClean="0"/>
              <a:t> </a:t>
            </a:r>
            <a:r>
              <a:rPr lang="en-US" sz="8000" b="1" dirty="0" err="1" smtClean="0"/>
              <a:t>keuangan</a:t>
            </a:r>
            <a:endParaRPr lang="id-ID" sz="8000" dirty="0" smtClean="0"/>
          </a:p>
          <a:p>
            <a:pPr lvl="0"/>
            <a:r>
              <a:rPr lang="en-US" sz="8000" dirty="0" err="1" smtClean="0"/>
              <a:t>risiko</a:t>
            </a:r>
            <a:r>
              <a:rPr lang="en-US" sz="8000" dirty="0" smtClean="0"/>
              <a:t> </a:t>
            </a:r>
            <a:r>
              <a:rPr lang="en-US" sz="8000" dirty="0" err="1" smtClean="0"/>
              <a:t>likuiditas</a:t>
            </a:r>
            <a:endParaRPr lang="id-ID" sz="8000" dirty="0" smtClean="0"/>
          </a:p>
          <a:p>
            <a:pPr lvl="0"/>
            <a:r>
              <a:rPr lang="en-US" sz="8000" dirty="0" err="1" smtClean="0"/>
              <a:t>risiko</a:t>
            </a:r>
            <a:r>
              <a:rPr lang="en-US" sz="8000" dirty="0" smtClean="0"/>
              <a:t> </a:t>
            </a:r>
            <a:r>
              <a:rPr lang="en-US" sz="8000" dirty="0" err="1" smtClean="0"/>
              <a:t>pasar</a:t>
            </a:r>
            <a:endParaRPr lang="id-ID" sz="8000" dirty="0" smtClean="0"/>
          </a:p>
          <a:p>
            <a:pPr lvl="0"/>
            <a:r>
              <a:rPr lang="en-US" sz="8000" dirty="0" err="1" smtClean="0"/>
              <a:t>risiko</a:t>
            </a:r>
            <a:r>
              <a:rPr lang="en-US" sz="8000" dirty="0" smtClean="0"/>
              <a:t> </a:t>
            </a:r>
            <a:r>
              <a:rPr lang="en-US" sz="8000" dirty="0" err="1" smtClean="0"/>
              <a:t>kredit</a:t>
            </a:r>
            <a:endParaRPr lang="id-ID" sz="8000" dirty="0" smtClean="0"/>
          </a:p>
          <a:p>
            <a:pPr lvl="0"/>
            <a:r>
              <a:rPr lang="en-US" sz="8000" dirty="0" err="1" smtClean="0"/>
              <a:t>risiko</a:t>
            </a:r>
            <a:r>
              <a:rPr lang="en-US" sz="8000" dirty="0" smtClean="0"/>
              <a:t> </a:t>
            </a:r>
            <a:r>
              <a:rPr lang="en-US" sz="8000" dirty="0" err="1" smtClean="0"/>
              <a:t>operasional</a:t>
            </a:r>
            <a:endParaRPr lang="id-ID" sz="8000" dirty="0" smtClean="0"/>
          </a:p>
          <a:p>
            <a:pPr>
              <a:buNone/>
            </a:pPr>
            <a:r>
              <a:rPr lang="en-US" sz="8000" b="1" dirty="0" err="1" smtClean="0"/>
              <a:t>lindung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nilai</a:t>
            </a:r>
            <a:endParaRPr lang="id-ID" sz="8000" b="1" dirty="0" smtClean="0"/>
          </a:p>
          <a:p>
            <a:pPr lvl="0"/>
            <a:r>
              <a:rPr lang="en-US" sz="8000" dirty="0" err="1" smtClean="0"/>
              <a:t>kontrak</a:t>
            </a:r>
            <a:r>
              <a:rPr lang="en-US" sz="8000" dirty="0" smtClean="0"/>
              <a:t> </a:t>
            </a:r>
            <a:r>
              <a:rPr lang="en-US" sz="8000" dirty="0" err="1" smtClean="0"/>
              <a:t>tertangguh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berjangka</a:t>
            </a:r>
            <a:endParaRPr lang="id-ID" sz="8000" dirty="0" smtClean="0"/>
          </a:p>
          <a:p>
            <a:pPr lvl="0"/>
            <a:r>
              <a:rPr lang="en-US" sz="8000" dirty="0" err="1" smtClean="0"/>
              <a:t>kontrak</a:t>
            </a:r>
            <a:r>
              <a:rPr lang="en-US" sz="8000" dirty="0" smtClean="0"/>
              <a:t> </a:t>
            </a:r>
            <a:r>
              <a:rPr lang="en-US" sz="8000" dirty="0" err="1" smtClean="0"/>
              <a:t>opsi</a:t>
            </a:r>
            <a:endParaRPr lang="id-ID" sz="8000" dirty="0" smtClean="0"/>
          </a:p>
          <a:p>
            <a:pPr lvl="0"/>
            <a:r>
              <a:rPr lang="en-US" sz="8000" dirty="0" smtClean="0"/>
              <a:t>swap</a:t>
            </a:r>
            <a:endParaRPr lang="id-ID" sz="8000" dirty="0" smtClean="0"/>
          </a:p>
          <a:p>
            <a:pPr lvl="0"/>
            <a:r>
              <a:rPr lang="en-US" sz="8000" dirty="0" err="1" smtClean="0"/>
              <a:t>sekuritisasi</a:t>
            </a:r>
            <a:r>
              <a:rPr lang="en-US" sz="8000" dirty="0" smtClean="0"/>
              <a:t> </a:t>
            </a:r>
            <a:r>
              <a:rPr lang="en-US" sz="8000" dirty="0" err="1" smtClean="0"/>
              <a:t>aset</a:t>
            </a:r>
            <a:endParaRPr lang="id-ID" sz="8000" dirty="0" smtClean="0"/>
          </a:p>
          <a:p>
            <a:pPr lvl="0">
              <a:buNone/>
            </a:pPr>
            <a:r>
              <a:rPr lang="en-US" sz="8000" b="1" dirty="0" smtClean="0"/>
              <a:t> </a:t>
            </a:r>
            <a:r>
              <a:rPr lang="en-US" sz="8000" b="1" dirty="0" err="1" smtClean="0"/>
              <a:t>stabilisasi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sistem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keuangan</a:t>
            </a:r>
            <a:endParaRPr lang="id-ID" sz="8000" dirty="0" smtClean="0"/>
          </a:p>
          <a:p>
            <a:pPr lvl="0"/>
            <a:r>
              <a:rPr lang="en-US" sz="8000" dirty="0" err="1" smtClean="0"/>
              <a:t>basel</a:t>
            </a:r>
            <a:r>
              <a:rPr lang="en-US" sz="8000" dirty="0" smtClean="0"/>
              <a:t> capital accord</a:t>
            </a:r>
            <a:endParaRPr lang="id-ID" sz="8000" dirty="0" smtClean="0"/>
          </a:p>
          <a:p>
            <a:pPr lvl="0"/>
            <a:r>
              <a:rPr lang="en-US" sz="8000" dirty="0" err="1" smtClean="0"/>
              <a:t>lembaga</a:t>
            </a:r>
            <a:r>
              <a:rPr lang="en-US" sz="8000" dirty="0" smtClean="0"/>
              <a:t> </a:t>
            </a:r>
            <a:r>
              <a:rPr lang="en-US" sz="8000" dirty="0" err="1" smtClean="0"/>
              <a:t>penjaminan</a:t>
            </a:r>
            <a:r>
              <a:rPr lang="en-US" sz="8000" dirty="0" smtClean="0"/>
              <a:t> </a:t>
            </a:r>
            <a:r>
              <a:rPr lang="en-US" sz="8000" dirty="0" err="1" smtClean="0"/>
              <a:t>simpanan</a:t>
            </a:r>
            <a:endParaRPr lang="id-ID" sz="8000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PASAR MODAL</a:t>
            </a:r>
          </a:p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(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obligasi</a:t>
            </a:r>
            <a:r>
              <a:rPr lang="en-US" dirty="0" smtClean="0"/>
              <a:t>, </a:t>
            </a:r>
            <a:r>
              <a:rPr lang="en-US" dirty="0" err="1" smtClean="0"/>
              <a:t>waran</a:t>
            </a:r>
            <a:r>
              <a:rPr lang="en-US" dirty="0" smtClean="0"/>
              <a:t>, right, </a:t>
            </a:r>
            <a:r>
              <a:rPr lang="en-US" dirty="0" err="1" smtClean="0"/>
              <a:t>reksa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derivatif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option, futures,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No. 8 </a:t>
            </a:r>
            <a:r>
              <a:rPr lang="en-US" dirty="0" err="1" smtClean="0"/>
              <a:t>tahun</a:t>
            </a:r>
            <a:r>
              <a:rPr lang="en-US" dirty="0" smtClean="0"/>
              <a:t> 1995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, Perusahaan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diterbitkannya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”.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530-581A-42D5-A378-B256B94A0199}" type="datetime1">
              <a:rPr lang="id-ID" smtClean="0"/>
              <a:pPr/>
              <a:t>22/10/2013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EBE7-4ED7-43DA-836B-773989A426C8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1589</Words>
  <Application>Microsoft Office PowerPoint</Application>
  <PresentationFormat>On-screen Show (4:3)</PresentationFormat>
  <Paragraphs>271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Presentation</vt:lpstr>
      <vt:lpstr>Equation</vt:lpstr>
      <vt:lpstr>PENDALAMAN MANAJEMEN LEMBAGA KEUANGAN, MANAJEMEN RESIKO, EKONOMI KREATIF</vt:lpstr>
      <vt:lpstr>LEMBAGA KEUANGAN</vt:lpstr>
      <vt:lpstr>Slide 3</vt:lpstr>
      <vt:lpstr>BENTUK  LEMBAGA   INTERMEDIASI KEUANGAN</vt:lpstr>
      <vt:lpstr>Slide 5</vt:lpstr>
      <vt:lpstr>Slide 6</vt:lpstr>
      <vt:lpstr>Slide 7</vt:lpstr>
      <vt:lpstr>Slide 8</vt:lpstr>
      <vt:lpstr>Slide 9</vt:lpstr>
      <vt:lpstr>Slide 10</vt:lpstr>
      <vt:lpstr>Slide 11</vt:lpstr>
      <vt:lpstr>Klasifiksi Risiko</vt:lpstr>
      <vt:lpstr>Ukuran Risiko</vt:lpstr>
      <vt:lpstr>Manajemen Risiko</vt:lpstr>
      <vt:lpstr>Hedging</vt:lpstr>
      <vt:lpstr>Value at Risk (VAR)</vt:lpstr>
      <vt:lpstr>Slide 17</vt:lpstr>
      <vt:lpstr>Slide 18</vt:lpstr>
      <vt:lpstr>Intuisi Ilustrasi VAR</vt:lpstr>
      <vt:lpstr>Mengukur VAR Saham</vt:lpstr>
      <vt:lpstr>Mengukur VAR Saham</vt:lpstr>
      <vt:lpstr>Mengukur VAR Nilai Tukar (Mengukur VAR $1) </vt:lpstr>
      <vt:lpstr>Mengukur VAR Bond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Toshiba</cp:lastModifiedBy>
  <cp:revision>29</cp:revision>
  <dcterms:created xsi:type="dcterms:W3CDTF">2013-03-10T17:41:21Z</dcterms:created>
  <dcterms:modified xsi:type="dcterms:W3CDTF">2013-10-22T03:38:18Z</dcterms:modified>
</cp:coreProperties>
</file>